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9"/>
  </p:notesMasterIdLst>
  <p:handoutMasterIdLst>
    <p:handoutMasterId r:id="rId30"/>
  </p:handoutMasterIdLst>
  <p:sldIdLst>
    <p:sldId id="410" r:id="rId5"/>
    <p:sldId id="383" r:id="rId6"/>
    <p:sldId id="413" r:id="rId7"/>
    <p:sldId id="423" r:id="rId8"/>
    <p:sldId id="414" r:id="rId9"/>
    <p:sldId id="422" r:id="rId10"/>
    <p:sldId id="424" r:id="rId11"/>
    <p:sldId id="425" r:id="rId12"/>
    <p:sldId id="416" r:id="rId13"/>
    <p:sldId id="417" r:id="rId14"/>
    <p:sldId id="428" r:id="rId15"/>
    <p:sldId id="430" r:id="rId16"/>
    <p:sldId id="418" r:id="rId17"/>
    <p:sldId id="426" r:id="rId18"/>
    <p:sldId id="431" r:id="rId19"/>
    <p:sldId id="434" r:id="rId20"/>
    <p:sldId id="433" r:id="rId21"/>
    <p:sldId id="419" r:id="rId22"/>
    <p:sldId id="427" r:id="rId23"/>
    <p:sldId id="432" r:id="rId24"/>
    <p:sldId id="436" r:id="rId25"/>
    <p:sldId id="435" r:id="rId26"/>
    <p:sldId id="421" r:id="rId27"/>
    <p:sldId id="398" r:id="rId28"/>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7" autoAdjust="0"/>
  </p:normalViewPr>
  <p:slideViewPr>
    <p:cSldViewPr snapToGrid="0">
      <p:cViewPr varScale="1">
        <p:scale>
          <a:sx n="159" d="100"/>
          <a:sy n="159" d="100"/>
        </p:scale>
        <p:origin x="306" y="13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2" d="100"/>
          <a:sy n="82" d="100"/>
        </p:scale>
        <p:origin x="395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43FFF67-0A66-4BA5-8D01-D7436A93C5DC}" type="datetime1">
              <a:rPr lang="it-IT" smtClean="0"/>
              <a:t>10/02/2025</a:t>
            </a:fld>
            <a:endParaRPr lang="it-IT" dirty="0"/>
          </a:p>
        </p:txBody>
      </p:sp>
      <p:sp>
        <p:nvSpPr>
          <p:cNvPr id="6" name="Segnaposto numero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E2C230DF-5933-439D-898F-38E9AC9BA688}" type="slidenum">
              <a:rPr lang="it-IT" smtClean="0"/>
              <a:t>‹N›</a:t>
            </a:fld>
            <a:endParaRPr lang="it-IT" dirty="0"/>
          </a:p>
        </p:txBody>
      </p:sp>
      <p:sp>
        <p:nvSpPr>
          <p:cNvPr id="7" name="Segnaposto piè di pa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8" name="Segnaposto intestazione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CCC7B77D-D2C2-452D-80DB-AB1E949B0C69}" type="datetime1">
              <a:rPr lang="it-IT" smtClean="0"/>
              <a:pPr/>
              <a:t>10/02/2025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A89C7E07-3C67-C64C-8DA0-0404F6303970}" type="slidenum">
              <a:rPr lang="it-IT" smtClean="0"/>
              <a:t>‹N›</a:t>
            </a:fld>
            <a:endParaRPr lang="it-IT"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1</a:t>
            </a:fld>
            <a:endParaRPr lang="it-IT"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D07F0-50C0-EF5E-F4EB-6478321D448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23AEDC-4EA1-1F9F-B1EE-3F781E08757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E566BE-3CB8-59EE-29F3-526FD2782C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CDBDD75-3EE2-1FF3-9722-FA89AF5B970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10</a:t>
            </a:fld>
            <a:endParaRPr lang="it-IT" dirty="0"/>
          </a:p>
        </p:txBody>
      </p:sp>
    </p:spTree>
    <p:extLst>
      <p:ext uri="{BB962C8B-B14F-4D97-AF65-F5344CB8AC3E}">
        <p14:creationId xmlns:p14="http://schemas.microsoft.com/office/powerpoint/2010/main" val="276454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6FE0-B316-A8E4-2FEF-425E13BAF3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82067CC-942E-409C-86D9-010FF416A0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A33C0F2-CBC7-2CDC-75FD-7AF1EAB6AFF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7CC214A-4F09-124F-44EE-0683C19A212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11</a:t>
            </a:fld>
            <a:endParaRPr lang="it-IT" dirty="0"/>
          </a:p>
        </p:txBody>
      </p:sp>
    </p:spTree>
    <p:extLst>
      <p:ext uri="{BB962C8B-B14F-4D97-AF65-F5344CB8AC3E}">
        <p14:creationId xmlns:p14="http://schemas.microsoft.com/office/powerpoint/2010/main" val="1047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A1DB-5149-D63E-BBDC-0E6ED06FD1E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30CD2E-2B86-4D8D-3132-C6E7708AA88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8C4B7D-8FD7-395C-5C2C-F1E7F870134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7D767C7-C4E0-F3AA-B270-34BDCF41304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12</a:t>
            </a:fld>
            <a:endParaRPr lang="it-IT" dirty="0"/>
          </a:p>
        </p:txBody>
      </p:sp>
    </p:spTree>
    <p:extLst>
      <p:ext uri="{BB962C8B-B14F-4D97-AF65-F5344CB8AC3E}">
        <p14:creationId xmlns:p14="http://schemas.microsoft.com/office/powerpoint/2010/main" val="282424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5073-D91D-8952-C266-47A6B19ADC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B38A9C6-1DAD-6271-4DFA-363FCE53DF5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C7F567B-7056-77C4-CDFB-746F119CA2E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5A8E731-9AAB-AB82-AF40-54DB89CF5AA2}"/>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13</a:t>
            </a:fld>
            <a:endParaRPr lang="it-IT" dirty="0"/>
          </a:p>
        </p:txBody>
      </p:sp>
    </p:spTree>
    <p:extLst>
      <p:ext uri="{BB962C8B-B14F-4D97-AF65-F5344CB8AC3E}">
        <p14:creationId xmlns:p14="http://schemas.microsoft.com/office/powerpoint/2010/main" val="22684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C063-0EE8-077C-47C9-114F4C36D0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6CA48B4-5F00-B965-BC9D-220C941BF93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6C076CA-B065-4D3D-D08D-39D19A88BE8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ED0D1C3-8C55-033E-3A0A-D7B0CE395B04}"/>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14</a:t>
            </a:fld>
            <a:endParaRPr lang="it-IT" dirty="0"/>
          </a:p>
        </p:txBody>
      </p:sp>
    </p:spTree>
    <p:extLst>
      <p:ext uri="{BB962C8B-B14F-4D97-AF65-F5344CB8AC3E}">
        <p14:creationId xmlns:p14="http://schemas.microsoft.com/office/powerpoint/2010/main" val="301784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02DA-1E3B-CAF4-A966-21292264BF0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6772C32-990A-C2D5-8F5E-6B0E7D80FD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6B21758-0ECC-DDF9-CE65-DA1B9B318DA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F37D52-6F4B-70D8-C219-C2BB7F5B5177}"/>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15</a:t>
            </a:fld>
            <a:endParaRPr lang="it-IT" dirty="0"/>
          </a:p>
        </p:txBody>
      </p:sp>
    </p:spTree>
    <p:extLst>
      <p:ext uri="{BB962C8B-B14F-4D97-AF65-F5344CB8AC3E}">
        <p14:creationId xmlns:p14="http://schemas.microsoft.com/office/powerpoint/2010/main" val="376049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D304C-365B-FA3D-419C-3AFFDB9473D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78F947-796D-5746-7797-61EF4C670FB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20A648D-FBF4-F36C-220C-6BC0DDBBFED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59D832B-1041-E6BB-D56F-C15F045F8E2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16</a:t>
            </a:fld>
            <a:endParaRPr lang="it-IT" dirty="0"/>
          </a:p>
        </p:txBody>
      </p:sp>
    </p:spTree>
    <p:extLst>
      <p:ext uri="{BB962C8B-B14F-4D97-AF65-F5344CB8AC3E}">
        <p14:creationId xmlns:p14="http://schemas.microsoft.com/office/powerpoint/2010/main" val="88035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9D12B-D619-035D-3504-0A5E3BA92BA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B08456-0F78-C0C2-62BC-F6164C1173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E5BDF1-48BD-29A7-75D3-2DFD1EBB32F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95C5BEB-1BB6-1581-4E59-5B90732E507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17</a:t>
            </a:fld>
            <a:endParaRPr lang="it-IT" dirty="0"/>
          </a:p>
        </p:txBody>
      </p:sp>
    </p:spTree>
    <p:extLst>
      <p:ext uri="{BB962C8B-B14F-4D97-AF65-F5344CB8AC3E}">
        <p14:creationId xmlns:p14="http://schemas.microsoft.com/office/powerpoint/2010/main" val="3759900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79CB-9123-9530-D7C7-76E87B288F9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42DAF2-FC5E-8138-4168-A95C4DD4A52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8C9C226-AD00-9167-3A0B-59B807DC994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1E1642D-0E8A-F22F-C04B-3F66E872F5D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18</a:t>
            </a:fld>
            <a:endParaRPr lang="it-IT" dirty="0"/>
          </a:p>
        </p:txBody>
      </p:sp>
    </p:spTree>
    <p:extLst>
      <p:ext uri="{BB962C8B-B14F-4D97-AF65-F5344CB8AC3E}">
        <p14:creationId xmlns:p14="http://schemas.microsoft.com/office/powerpoint/2010/main" val="163938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8944-DB48-2D5F-8931-89E9BE203BB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D6C034A-E21A-F50E-C62E-7F6C6CE771B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8E40AE-5DB0-6A34-D8FC-C0C5E6F6A7C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BCE104F-1A73-4082-4B7D-0270562F9B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19</a:t>
            </a:fld>
            <a:endParaRPr lang="it-IT" dirty="0"/>
          </a:p>
        </p:txBody>
      </p:sp>
    </p:spTree>
    <p:extLst>
      <p:ext uri="{BB962C8B-B14F-4D97-AF65-F5344CB8AC3E}">
        <p14:creationId xmlns:p14="http://schemas.microsoft.com/office/powerpoint/2010/main" val="281033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a:t>
            </a:fld>
            <a:endParaRPr lang="it-IT"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ACC9D-3672-AFD3-7B1D-C75A00E2457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60F484-4B04-957C-E503-1C3F5F752D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7DF7782-F399-048D-FD61-EB8F890E838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8368F51-63F0-D691-3FC1-7D3134798C95}"/>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20</a:t>
            </a:fld>
            <a:endParaRPr lang="it-IT" dirty="0"/>
          </a:p>
        </p:txBody>
      </p:sp>
    </p:spTree>
    <p:extLst>
      <p:ext uri="{BB962C8B-B14F-4D97-AF65-F5344CB8AC3E}">
        <p14:creationId xmlns:p14="http://schemas.microsoft.com/office/powerpoint/2010/main" val="381551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B507-D988-B097-4B0F-577EDF193C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4816BE3-D55D-2897-C787-F15839CABDD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E27DC3C-0C6E-A35E-8977-9519D4BCACE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D11E23F-FAB7-6346-E597-56A7DB4A3BA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21</a:t>
            </a:fld>
            <a:endParaRPr lang="it-IT" dirty="0"/>
          </a:p>
        </p:txBody>
      </p:sp>
    </p:spTree>
    <p:extLst>
      <p:ext uri="{BB962C8B-B14F-4D97-AF65-F5344CB8AC3E}">
        <p14:creationId xmlns:p14="http://schemas.microsoft.com/office/powerpoint/2010/main" val="306101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5A243-915C-5025-C49E-384ED08BC8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9F4701D-399E-4D56-B2D0-8052C2CC274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D99AF3F-1CC8-71E8-CCA2-B4CA7962B42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A69FDDB-F56E-901D-24E6-03A9AA98D423}"/>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22</a:t>
            </a:fld>
            <a:endParaRPr lang="it-IT" dirty="0"/>
          </a:p>
        </p:txBody>
      </p:sp>
    </p:spTree>
    <p:extLst>
      <p:ext uri="{BB962C8B-B14F-4D97-AF65-F5344CB8AC3E}">
        <p14:creationId xmlns:p14="http://schemas.microsoft.com/office/powerpoint/2010/main" val="1837388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7CF6-76DD-D3C4-64F9-1C99ECAD39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91C00F-34A7-9DD4-50C0-F6447807505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2D6B711-2D17-47E0-2814-8FCAA17E285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76A4D81-1023-1DC6-502C-732E8CAEDE5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23</a:t>
            </a:fld>
            <a:endParaRPr lang="it-IT" dirty="0"/>
          </a:p>
        </p:txBody>
      </p:sp>
    </p:spTree>
    <p:extLst>
      <p:ext uri="{BB962C8B-B14F-4D97-AF65-F5344CB8AC3E}">
        <p14:creationId xmlns:p14="http://schemas.microsoft.com/office/powerpoint/2010/main" val="202480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24</a:t>
            </a:fld>
            <a:endParaRPr lang="it-IT"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C54DB-3308-24CA-4270-78F5F0CE54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5678DD9-9D94-10E6-993B-3E8834913D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1D08908-E931-BFB3-F6CE-77B8DE9AA54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7CE822-9F99-15C2-CC2A-4860868F737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a:t>
            </a:fld>
            <a:endParaRPr lang="it-IT" dirty="0"/>
          </a:p>
        </p:txBody>
      </p:sp>
    </p:spTree>
    <p:extLst>
      <p:ext uri="{BB962C8B-B14F-4D97-AF65-F5344CB8AC3E}">
        <p14:creationId xmlns:p14="http://schemas.microsoft.com/office/powerpoint/2010/main" val="30629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3D96-FC8E-E34E-47D0-377EB78112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3380659-C447-C8ED-FCE1-8E0BDF99356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B555AEE-C62F-854E-3D10-B096A3161A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67378BA-5893-6770-C4D3-D3C07A29B7E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4</a:t>
            </a:fld>
            <a:endParaRPr lang="it-IT" dirty="0"/>
          </a:p>
        </p:txBody>
      </p:sp>
    </p:spTree>
    <p:extLst>
      <p:ext uri="{BB962C8B-B14F-4D97-AF65-F5344CB8AC3E}">
        <p14:creationId xmlns:p14="http://schemas.microsoft.com/office/powerpoint/2010/main" val="35542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E253-4143-1C47-8479-1B4639D2ABA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A423001-3A7B-1D4F-C0AF-26183A46C58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47C12E-DFB7-1E9C-F89C-16AB4030350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7209F0F-34F7-969C-C581-93CD1962E0B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5</a:t>
            </a:fld>
            <a:endParaRPr lang="it-IT" dirty="0"/>
          </a:p>
        </p:txBody>
      </p:sp>
    </p:spTree>
    <p:extLst>
      <p:ext uri="{BB962C8B-B14F-4D97-AF65-F5344CB8AC3E}">
        <p14:creationId xmlns:p14="http://schemas.microsoft.com/office/powerpoint/2010/main" val="349225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2F6AF-EB73-A91C-058A-C30628D7584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F996B00-506C-FF7D-7096-B45AD073AC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8F6AAE9-A247-19BD-BEDD-E10B40E0F38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8C7F44B-8CF6-DBBC-9D71-8F30D232501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6</a:t>
            </a:fld>
            <a:endParaRPr lang="it-IT" dirty="0"/>
          </a:p>
        </p:txBody>
      </p:sp>
    </p:spTree>
    <p:extLst>
      <p:ext uri="{BB962C8B-B14F-4D97-AF65-F5344CB8AC3E}">
        <p14:creationId xmlns:p14="http://schemas.microsoft.com/office/powerpoint/2010/main" val="201394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CB157-EA9F-53B6-8FE3-6ACF5D17540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DDF93A-354F-1D15-90EB-2E1ACAB1856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04AACD-8393-CCA6-515F-4E580F9AF57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6ECAEA5-0928-A275-77FE-658BB7B073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7</a:t>
            </a:fld>
            <a:endParaRPr lang="it-IT" dirty="0"/>
          </a:p>
        </p:txBody>
      </p:sp>
    </p:spTree>
    <p:extLst>
      <p:ext uri="{BB962C8B-B14F-4D97-AF65-F5344CB8AC3E}">
        <p14:creationId xmlns:p14="http://schemas.microsoft.com/office/powerpoint/2010/main" val="290644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477E1-133E-37DB-54F0-F8257E7263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28EC6EB-CFDE-ACF3-E1A3-84CB13EA9C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33710D-D10A-FDC7-6B56-EDF92E115FE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5C707D9-90FF-C7BA-8A60-6CBC7825654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8</a:t>
            </a:fld>
            <a:endParaRPr lang="it-IT" dirty="0"/>
          </a:p>
        </p:txBody>
      </p:sp>
    </p:spTree>
    <p:extLst>
      <p:ext uri="{BB962C8B-B14F-4D97-AF65-F5344CB8AC3E}">
        <p14:creationId xmlns:p14="http://schemas.microsoft.com/office/powerpoint/2010/main" val="160401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47FE-214E-59D9-1C02-BF8C76EE0C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D1A5F9-6B7A-1CB7-336A-4FC0C46B8B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8300-A86A-8A4C-17F2-6AF75C0FA3B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8770FB6-3DA8-B9FB-B7EA-639CE773868A}"/>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9</a:t>
            </a:fld>
            <a:endParaRPr lang="it-IT" dirty="0"/>
          </a:p>
        </p:txBody>
      </p:sp>
    </p:spTree>
    <p:extLst>
      <p:ext uri="{BB962C8B-B14F-4D97-AF65-F5344CB8AC3E}">
        <p14:creationId xmlns:p14="http://schemas.microsoft.com/office/powerpoint/2010/main" val="42042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1">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to del titolo e tabella">
    <p:bg>
      <p:bgPr>
        <a:solidFill>
          <a:schemeClr val="tx1"/>
        </a:solidFill>
        <a:effectLst/>
      </p:bgPr>
    </p:bg>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igura a mano libera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5" name="Figura a mano libera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7" name="Figura a mano libera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it-IT" sz="2000"/>
            </a:lvl1pPr>
            <a:lvl2pPr marL="457200" indent="0">
              <a:spcBef>
                <a:spcPts val="1800"/>
              </a:spcBef>
              <a:buNone/>
              <a:defRPr lang="it-IT" sz="2000"/>
            </a:lvl2pPr>
            <a:lvl3pPr marL="914400" indent="0">
              <a:spcBef>
                <a:spcPts val="1800"/>
              </a:spcBef>
              <a:buNone/>
              <a:defRPr lang="it-IT" sz="2000"/>
            </a:lvl3pPr>
            <a:lvl4pPr marL="1371600" indent="0">
              <a:spcBef>
                <a:spcPts val="1800"/>
              </a:spcBef>
              <a:buNone/>
              <a:defRPr lang="it-IT" sz="2000"/>
            </a:lvl4pPr>
            <a:lvl5pPr marL="1828800" indent="0">
              <a:spcBef>
                <a:spcPts val="1800"/>
              </a:spcBef>
              <a:buNone/>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olo e due contenuti">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it-IT" sz="2000"/>
            </a:lvl1pPr>
            <a:lvl2pPr>
              <a:spcBef>
                <a:spcPts val="18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a 2">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it-IT"/>
            </a:lvl1pPr>
          </a:lstStyle>
          <a:p>
            <a:pPr rtl="0"/>
            <a:r>
              <a:rPr lang="it-IT"/>
              <a:t>Fare clic sull'icona per inserire una tabella</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3">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4" name="Connettore dirit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it-IT" sz="4400" b="1" i="0" spc="50" baseline="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it-IT" sz="2400" b="1" i="0" kern="1200" dirty="0">
                <a:solidFill>
                  <a:schemeClr val="tx2">
                    <a:lumMod val="75000"/>
                  </a:schemeClr>
                </a:solidFill>
                <a:latin typeface="+mn-lt"/>
                <a:ea typeface="+mn-ea"/>
                <a:cs typeface="+mn-cs"/>
              </a:defRPr>
            </a:lvl1pPr>
            <a:lvl2pPr indent="-283464">
              <a:spcBef>
                <a:spcPts val="6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3" name="Segnaposto numero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42" name="Segnaposto dat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p:bg>
      <p:bgPr>
        <a:solidFill>
          <a:schemeClr val="accent3"/>
        </a:solid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it-IT" sz="2000">
                <a:solidFill>
                  <a:schemeClr val="tx1"/>
                </a:solidFill>
              </a:defRPr>
            </a:lvl1pPr>
          </a:lstStyle>
          <a:p>
            <a:pPr rtl="0"/>
            <a:r>
              <a:rPr lang="it-IT"/>
              <a:t>Fare clic sull'icona per inserire un'immagine</a:t>
            </a:r>
          </a:p>
        </p:txBody>
      </p:sp>
      <p:sp>
        <p:nvSpPr>
          <p:cNvPr id="18" name="Tito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it-IT" sz="6000" b="1" i="0" baseline="0">
                <a:solidFill>
                  <a:schemeClr val="tx1"/>
                </a:solidFill>
                <a:latin typeface="+mj-lt"/>
              </a:defRPr>
            </a:lvl1pPr>
          </a:lstStyle>
          <a:p>
            <a:pPr rtl="0"/>
            <a:r>
              <a:rPr lang="it-IT"/>
              <a:t>Fare clic per inserire il titolo </a:t>
            </a:r>
          </a:p>
        </p:txBody>
      </p:sp>
      <p:sp>
        <p:nvSpPr>
          <p:cNvPr id="7" name="Rettango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2">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sp>
        <p:nvSpPr>
          <p:cNvPr id="6" name="Segnaposto immagine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it-IT" sz="2000"/>
            </a:lvl1pPr>
          </a:lstStyle>
          <a:p>
            <a:pPr rtl="0"/>
            <a:r>
              <a:rPr lang="it-IT"/>
              <a:t>Fare clic sull'icona per inserire un'immagine</a:t>
            </a:r>
          </a:p>
        </p:txBody>
      </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7" name="Connettore dirit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epilogo 2">
    <p:bg>
      <p:bgPr>
        <a:solidFill>
          <a:schemeClr val="tx1"/>
        </a:solidFill>
        <a:effectLst/>
      </p:bgPr>
    </p:bg>
    <p:spTree>
      <p:nvGrpSpPr>
        <p:cNvPr id="1" name=""/>
        <p:cNvGrpSpPr/>
        <p:nvPr/>
      </p:nvGrpSpPr>
      <p:grpSpPr>
        <a:xfrm>
          <a:off x="0" y="0"/>
          <a:ext cx="0" cy="0"/>
          <a:chOff x="0" y="0"/>
          <a:chExt cx="0" cy="0"/>
        </a:xfrm>
      </p:grpSpPr>
      <p:cxnSp>
        <p:nvCxnSpPr>
          <p:cNvPr id="9" name="Connettore dirit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igura a mano libera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it-IT" sz="4400" b="1" i="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numero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5" name="Segnaposto dat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due contenuti 2">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9436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3" name="Segnaposto contenut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8" name="Figura a mano libera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9" name="Figura a mano libera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it-IT" sz="2000"/>
            </a:lvl1pPr>
            <a:lvl2pPr marL="914400" indent="-457200">
              <a:spcBef>
                <a:spcPts val="1800"/>
              </a:spcBef>
              <a:buFont typeface="+mj-lt"/>
              <a:buAutoNum type="alphaLcPeriod"/>
              <a:defRPr lang="it-IT" sz="2000"/>
            </a:lvl2pPr>
            <a:lvl3pPr marL="1371600" indent="-457200">
              <a:spcBef>
                <a:spcPts val="1800"/>
              </a:spcBef>
              <a:buFont typeface="+mj-lt"/>
              <a:buAutoNum type="arabicParenR"/>
              <a:defRPr lang="it-IT" sz="2000"/>
            </a:lvl3pPr>
            <a:lvl4pPr marL="1371600" indent="0">
              <a:spcBef>
                <a:spcPts val="1800"/>
              </a:spcBef>
              <a:buFont typeface="+mj-lt"/>
              <a:buNone/>
              <a:defRPr lang="it-IT" sz="2000"/>
            </a:lvl4pPr>
            <a:lvl5pPr marL="2286000" indent="-457200">
              <a:spcBef>
                <a:spcPts val="1800"/>
              </a:spcBef>
              <a:buFont typeface="+mj-lt"/>
              <a:buAutoNum type="arabicPeriod"/>
              <a:defRPr lang="it-IT" sz="2000"/>
            </a:lvl5pPr>
          </a:lstStyle>
          <a:p>
            <a:pPr lvl="0" rtl="0"/>
            <a:r>
              <a:rPr lang="it-IT"/>
              <a:t>Fai clic per aggiungere contenuto</a:t>
            </a:r>
          </a:p>
          <a:p>
            <a:pPr lvl="1" rtl="0"/>
            <a:r>
              <a:rPr lang="it-IT"/>
              <a:t>Secondo livello</a:t>
            </a:r>
          </a:p>
          <a:p>
            <a:pPr lvl="2" rtl="0"/>
            <a:r>
              <a:rPr lang="it-IT"/>
              <a:t>Terzo livello</a:t>
            </a:r>
          </a:p>
          <a:p>
            <a:pPr lvl="3" rtl="0"/>
            <a:endParaRPr lang="it-IT" dirty="0"/>
          </a:p>
        </p:txBody>
      </p:sp>
      <p:sp>
        <p:nvSpPr>
          <p:cNvPr id="2" name="Segnaposto contenut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itolo e immagine">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3" name="Segnaposto contenut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Segnaposto immagine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it-IT" sz="2000">
                <a:solidFill>
                  <a:schemeClr val="bg1"/>
                </a:solidFill>
              </a:defRPr>
            </a:lvl1pPr>
          </a:lstStyle>
          <a:p>
            <a:pPr rtl="0"/>
            <a:r>
              <a:rPr lang="it-IT"/>
              <a:t>Fare clic sull'icona per inserire un'immagine</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it-IT" sz="1100" b="0" i="0">
                <a:solidFill>
                  <a:schemeClr val="bg1"/>
                </a:solidFill>
                <a:latin typeface="+mn-lt"/>
              </a:defRPr>
            </a:lvl1pPr>
          </a:lstStyle>
          <a:p>
            <a:pPr rtl="0"/>
            <a:endParaRPr lang="it-IT" dirty="0">
              <a:latin typeface="+mn-lt"/>
            </a:endParaRPr>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it-IT" sz="1100" b="1" i="0">
                <a:solidFill>
                  <a:schemeClr val="bg1"/>
                </a:solidFill>
                <a:latin typeface="+mn-lt"/>
              </a:defRPr>
            </a:lvl1pPr>
          </a:lstStyle>
          <a:p>
            <a:pPr rtl="0"/>
            <a:fld id="{294A09A9-5501-47C1-A89A-A340965A2BE2}" type="slidenum">
              <a:rPr lang="it-IT" smtClean="0"/>
              <a:pPr/>
              <a:t>‹N›</a:t>
            </a:fld>
            <a:endParaRPr lang="it-IT"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it-IT"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it-IT"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it-IT"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atteo-conti-97/MPSMF_Project"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1D9D6-2977-ABCD-FDF8-51AFA5064E54}"/>
              </a:ext>
            </a:extLst>
          </p:cNvPr>
          <p:cNvSpPr>
            <a:spLocks noGrp="1"/>
          </p:cNvSpPr>
          <p:nvPr>
            <p:ph type="ctrTitle"/>
          </p:nvPr>
        </p:nvSpPr>
        <p:spPr>
          <a:xfrm>
            <a:off x="3916278" y="1347537"/>
            <a:ext cx="7880025" cy="2355782"/>
          </a:xfrm>
        </p:spPr>
        <p:txBody>
          <a:bodyPr rtlCol="0"/>
          <a:lstStyle>
            <a:defPPr>
              <a:defRPr lang="it-IT"/>
            </a:defPPr>
          </a:lstStyle>
          <a:p>
            <a:pPr rtl="0"/>
            <a:r>
              <a:rPr lang="it-IT" dirty="0"/>
              <a:t>Modello CRR su opzioni europee ed americane</a:t>
            </a:r>
          </a:p>
        </p:txBody>
      </p:sp>
      <p:sp>
        <p:nvSpPr>
          <p:cNvPr id="3" name="CasellaDiTesto 2">
            <a:extLst>
              <a:ext uri="{FF2B5EF4-FFF2-40B4-BE49-F238E27FC236}">
                <a16:creationId xmlns:a16="http://schemas.microsoft.com/office/drawing/2014/main" id="{E5542E45-E916-0294-F747-E397F7BEE5F1}"/>
              </a:ext>
            </a:extLst>
          </p:cNvPr>
          <p:cNvSpPr txBox="1"/>
          <p:nvPr/>
        </p:nvSpPr>
        <p:spPr>
          <a:xfrm>
            <a:off x="5985711" y="4360004"/>
            <a:ext cx="6325026" cy="830997"/>
          </a:xfrm>
          <a:prstGeom prst="rect">
            <a:avLst/>
          </a:prstGeom>
          <a:noFill/>
        </p:spPr>
        <p:txBody>
          <a:bodyPr wrap="square" rtlCol="0">
            <a:spAutoFit/>
          </a:bodyPr>
          <a:lstStyle/>
          <a:p>
            <a:r>
              <a:rPr lang="it-IT" sz="1600" dirty="0">
                <a:solidFill>
                  <a:schemeClr val="bg1"/>
                </a:solidFill>
                <a:latin typeface="+mj-lt"/>
                <a:ea typeface="Calibri" panose="020F0502020204030204" pitchFamily="34" charset="0"/>
                <a:cs typeface="Calibri" panose="020F0502020204030204" pitchFamily="34" charset="0"/>
              </a:rPr>
              <a:t>Matteo Conti – 0323728</a:t>
            </a:r>
          </a:p>
          <a:p>
            <a:r>
              <a:rPr lang="it-IT" sz="1600" dirty="0">
                <a:solidFill>
                  <a:schemeClr val="bg1"/>
                </a:solidFill>
                <a:ea typeface="Calibri" panose="020F0502020204030204" pitchFamily="34" charset="0"/>
                <a:cs typeface="Calibri" panose="020F0502020204030204" pitchFamily="34" charset="0"/>
              </a:rPr>
              <a:t>Università degli Studi di Roma Tor Vergata</a:t>
            </a:r>
          </a:p>
          <a:p>
            <a:r>
              <a:rPr lang="it-IT" sz="1600" dirty="0">
                <a:solidFill>
                  <a:schemeClr val="bg1"/>
                </a:solidFill>
                <a:ea typeface="Calibri" panose="020F0502020204030204" pitchFamily="34" charset="0"/>
                <a:cs typeface="Calibri" panose="020F0502020204030204" pitchFamily="34" charset="0"/>
              </a:rPr>
              <a:t>Metodi Probabilistici e Statistici per i Mercati Finanziari - </a:t>
            </a:r>
            <a:r>
              <a:rPr lang="it-IT" sz="1600" dirty="0" err="1">
                <a:solidFill>
                  <a:schemeClr val="bg1"/>
                </a:solidFill>
                <a:ea typeface="Calibri" panose="020F0502020204030204" pitchFamily="34" charset="0"/>
                <a:cs typeface="Calibri" panose="020F0502020204030204" pitchFamily="34" charset="0"/>
              </a:rPr>
              <a:t>a.a</a:t>
            </a:r>
            <a:r>
              <a:rPr lang="it-IT" sz="1600" dirty="0">
                <a:solidFill>
                  <a:schemeClr val="bg1"/>
                </a:solidFill>
                <a:ea typeface="Calibri" panose="020F0502020204030204" pitchFamily="34" charset="0"/>
                <a:cs typeface="Calibri" panose="020F0502020204030204" pitchFamily="34" charset="0"/>
              </a:rPr>
              <a:t>. 23/24 </a:t>
            </a:r>
          </a:p>
        </p:txBody>
      </p:sp>
      <p:pic>
        <p:nvPicPr>
          <p:cNvPr id="5" name="Immagine 4">
            <a:extLst>
              <a:ext uri="{FF2B5EF4-FFF2-40B4-BE49-F238E27FC236}">
                <a16:creationId xmlns:a16="http://schemas.microsoft.com/office/drawing/2014/main" id="{A0997102-09EB-B8AE-B60B-EA0A993C97B6}"/>
              </a:ext>
            </a:extLst>
          </p:cNvPr>
          <p:cNvPicPr>
            <a:picLocks noChangeAspect="1"/>
          </p:cNvPicPr>
          <p:nvPr/>
        </p:nvPicPr>
        <p:blipFill>
          <a:blip r:embed="rId3"/>
          <a:stretch>
            <a:fillRect/>
          </a:stretch>
        </p:blipFill>
        <p:spPr>
          <a:xfrm>
            <a:off x="5985711" y="3851740"/>
            <a:ext cx="2534904" cy="307667"/>
          </a:xfrm>
          <a:prstGeom prst="rect">
            <a:avLst/>
          </a:prstGeom>
        </p:spPr>
      </p:pic>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5FCF-6985-26FE-6688-AD90319D2AC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3996306-7E70-1A97-84C7-C47A22B40F6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della volatilità</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9B4691E-F1DD-1DF1-6D69-FBE92E166E39}"/>
                  </a:ext>
                </a:extLst>
              </p:cNvPr>
              <p:cNvSpPr>
                <a:spLocks noGrp="1"/>
              </p:cNvSpPr>
              <p:nvPr>
                <p:ph sz="quarter" idx="15"/>
              </p:nvPr>
            </p:nvSpPr>
            <p:spPr>
              <a:xfrm>
                <a:off x="594360" y="2676524"/>
                <a:ext cx="9112348" cy="4181475"/>
              </a:xfrm>
            </p:spPr>
            <p:txBody>
              <a:bodyPr rtlCol="0">
                <a:noAutofit/>
              </a:bodyPr>
              <a:lstStyle>
                <a:defPPr>
                  <a:defRPr lang="it-IT"/>
                </a:defPPr>
              </a:lstStyle>
              <a:p>
                <a:pPr rtl="0"/>
                <a:r>
                  <a:rPr lang="it-IT" sz="1600" dirty="0"/>
                  <a:t>Per il calcolo della volatilità dei rendimenti del titolo, in particolare quella di lungo periodo  è stato utilizzato il modello </a:t>
                </a:r>
                <a:r>
                  <a:rPr lang="it-IT" sz="1600" b="1" dirty="0"/>
                  <a:t>GARCH </a:t>
                </a:r>
                <a:r>
                  <a:rPr lang="it-IT" sz="1600" dirty="0"/>
                  <a:t>(</a:t>
                </a:r>
                <a:r>
                  <a:rPr lang="it-IT" sz="1600" dirty="0" err="1"/>
                  <a:t>Generalized</a:t>
                </a:r>
                <a:r>
                  <a:rPr lang="it-IT" sz="1600" dirty="0"/>
                  <a:t> </a:t>
                </a:r>
                <a:r>
                  <a:rPr lang="it-IT" sz="1600" dirty="0" err="1"/>
                  <a:t>Autoregressive</a:t>
                </a:r>
                <a:r>
                  <a:rPr lang="it-IT" sz="1600" dirty="0"/>
                  <a:t> </a:t>
                </a:r>
                <a:r>
                  <a:rPr lang="it-IT" sz="1600" dirty="0" err="1"/>
                  <a:t>Conditional</a:t>
                </a:r>
                <a:r>
                  <a:rPr lang="it-IT" sz="1600" dirty="0"/>
                  <a:t> </a:t>
                </a:r>
                <a:r>
                  <a:rPr lang="it-IT" sz="1600" dirty="0" err="1"/>
                  <a:t>Heteroskedasticity</a:t>
                </a:r>
                <a:r>
                  <a:rPr lang="it-IT" sz="1600" dirty="0"/>
                  <a:t>) considerando i tassi di rendimento logaritmici, che sono stazionari.</a:t>
                </a:r>
              </a:p>
              <a:p>
                <a:pPr rtl="0"/>
                <a:r>
                  <a:rPr lang="it-IT" sz="1600" dirty="0"/>
                  <a:t> A differenza dell’approccio campionario questo modello ci permette di catturare dipendenze temporali e clustering nei rendimenti, </a:t>
                </a:r>
                <a:endParaRPr lang="it-IT" sz="1600" b="1" i="1" dirty="0">
                  <a:latin typeface="Cambria Math" panose="02040503050406030204" pitchFamily="18" charset="0"/>
                </a:endParaRPr>
              </a:p>
              <a:p>
                <a:pPr rtl="0"/>
                <a:endParaRPr lang="it-IT" sz="1600" b="1" i="1" dirty="0">
                  <a:latin typeface="Cambria Math" panose="02040503050406030204" pitchFamily="18" charset="0"/>
                </a:endParaRPr>
              </a:p>
              <a:p>
                <a:pPr rtl="0"/>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𝒕</m:t>
                          </m:r>
                          <m:r>
                            <a:rPr lang="it-IT" sz="1600" b="1" i="1" smtClean="0">
                              <a:latin typeface="Cambria Math" panose="02040503050406030204" pitchFamily="18" charset="0"/>
                            </a:rPr>
                            <m:t>+</m:t>
                          </m:r>
                          <m:r>
                            <a:rPr lang="it-IT" sz="1600" b="1" i="1" smtClean="0">
                              <a:latin typeface="Cambria Math" panose="02040503050406030204" pitchFamily="18" charset="0"/>
                            </a:rPr>
                            <m:t>𝟏</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rPr>
                            <m:t>𝑋</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r>
                        <a:rPr lang="it-IT" sz="1600" i="1">
                          <a:latin typeface="Cambria Math" panose="02040503050406030204" pitchFamily="18" charset="0"/>
                        </a:rPr>
                        <m:t>+</m:t>
                      </m:r>
                      <m:sSub>
                        <m:sSubPr>
                          <m:ctrlPr>
                            <a:rPr lang="it-IT" sz="1600" i="1" smtClean="0">
                              <a:latin typeface="Cambria Math" panose="02040503050406030204" pitchFamily="18" charset="0"/>
                            </a:rPr>
                          </m:ctrlPr>
                        </m:sSubPr>
                        <m:e>
                          <m:r>
                            <a:rPr lang="it-IT" sz="160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𝑡</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𝑐𝑜𝑛</m:t>
                      </m:r>
                      <m:sSub>
                        <m:sSubPr>
                          <m:ctrlPr>
                            <a:rPr lang="it-IT" sz="1600" i="1">
                              <a:latin typeface="Cambria Math" panose="02040503050406030204" pitchFamily="18" charset="0"/>
                            </a:rPr>
                          </m:ctrlPr>
                        </m:sSubPr>
                        <m:e>
                          <m:r>
                            <a:rPr lang="it-IT" sz="1600" b="0" i="1" smtClean="0">
                              <a:latin typeface="Cambria Math" panose="02040503050406030204" pitchFamily="18" charset="0"/>
                            </a:rPr>
                            <m:t>   </m:t>
                          </m:r>
                          <m:r>
                            <a:rPr lang="it-IT" sz="1600" i="1">
                              <a:latin typeface="Cambria Math" panose="02040503050406030204" pitchFamily="18" charset="0"/>
                            </a:rPr>
                            <m:t>𝑊</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𝑤h𝑖𝑡𝑒</m:t>
                      </m:r>
                      <m:r>
                        <a:rPr lang="it-IT" sz="1600" b="0" i="1" smtClean="0">
                          <a:latin typeface="Cambria Math" panose="02040503050406030204" pitchFamily="18" charset="0"/>
                        </a:rPr>
                        <m:t> </m:t>
                      </m:r>
                      <m:r>
                        <a:rPr lang="it-IT" sz="1600" b="0" i="1" smtClean="0">
                          <a:latin typeface="Cambria Math" panose="02040503050406030204" pitchFamily="18" charset="0"/>
                        </a:rPr>
                        <m:t>𝑛𝑜𝑖𝑠</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(1)</m:t>
                          </m:r>
                        </m:sup>
                      </m:sSup>
                    </m:oMath>
                  </m:oMathPara>
                </a14:m>
                <a:endParaRPr lang="it-IT" sz="1600" b="0" dirty="0"/>
              </a:p>
              <a:p>
                <a:pPr>
                  <a:lnSpc>
                    <a:spcPct val="200000"/>
                  </a:lnSpc>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𝒍𝒑</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num>
                        <m:den>
                          <m:r>
                            <a:rPr lang="it-IT" sz="1600" b="0" i="1" smtClean="0">
                              <a:latin typeface="Cambria Math" panose="02040503050406030204" pitchFamily="18" charset="0"/>
                            </a:rPr>
                            <m:t>1−</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1</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den>
                      </m:f>
                    </m:oMath>
                  </m:oMathPara>
                </a14:m>
                <a:endParaRPr lang="it-IT" sz="1600" b="0" dirty="0"/>
              </a:p>
              <a:p>
                <a:endParaRPr lang="it-IT" sz="1600" b="0" dirty="0"/>
              </a:p>
              <a:p>
                <a:r>
                  <a:rPr lang="it-IT" sz="1000" b="0" dirty="0"/>
                  <a:t>(1) – Determinato da </a:t>
                </a:r>
                <a:r>
                  <a:rPr lang="it-IT" sz="1000" b="0" dirty="0" err="1"/>
                  <a:t>v.a</a:t>
                </a:r>
                <a:r>
                  <a:rPr lang="it-IT" sz="1000" b="0" dirty="0"/>
                  <a:t> indipendenti con media nulla e varianza costante </a:t>
                </a:r>
              </a:p>
              <a:p>
                <a:endParaRPr lang="it-IT" sz="1600" dirty="0"/>
              </a:p>
            </p:txBody>
          </p:sp>
        </mc:Choice>
        <mc:Fallback xmlns="">
          <p:sp>
            <p:nvSpPr>
              <p:cNvPr id="3" name="Segnaposto contenuto 2">
                <a:extLst>
                  <a:ext uri="{FF2B5EF4-FFF2-40B4-BE49-F238E27FC236}">
                    <a16:creationId xmlns:a16="http://schemas.microsoft.com/office/drawing/2014/main" id="{09B4691E-F1DD-1DF1-6D69-FBE92E166E39}"/>
                  </a:ext>
                </a:extLst>
              </p:cNvPr>
              <p:cNvSpPr>
                <a:spLocks noGrp="1" noRot="1" noChangeAspect="1" noMove="1" noResize="1" noEditPoints="1" noAdjustHandles="1" noChangeArrowheads="1" noChangeShapeType="1" noTextEdit="1"/>
              </p:cNvSpPr>
              <p:nvPr>
                <p:ph sz="quarter" idx="15"/>
              </p:nvPr>
            </p:nvSpPr>
            <p:spPr>
              <a:xfrm>
                <a:off x="594360" y="2676524"/>
                <a:ext cx="9112348" cy="4181475"/>
              </a:xfrm>
              <a:blipFill>
                <a:blip r:embed="rId3"/>
                <a:stretch>
                  <a:fillRect l="-1406" t="-1020"/>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E42DE28B-D69C-6FC0-3230-3F5469327EA8}"/>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Tree>
    <p:extLst>
      <p:ext uri="{BB962C8B-B14F-4D97-AF65-F5344CB8AC3E}">
        <p14:creationId xmlns:p14="http://schemas.microsoft.com/office/powerpoint/2010/main" val="139130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FE46C-A68C-DEDE-ECEE-A86708EBAB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719D65-9F7A-4CC1-8AF6-11CAFF74263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a:t>
            </a:r>
            <a:r>
              <a:rPr lang="it-IT" sz="4000" b="0"/>
              <a:t>Stock (1)</a:t>
            </a:r>
            <a:endParaRPr lang="it-IT" sz="4000" b="0" dirty="0"/>
          </a:p>
        </p:txBody>
      </p:sp>
      <p:pic>
        <p:nvPicPr>
          <p:cNvPr id="7" name="Segnaposto contenuto 6" descr="Immagine che contiene testo, calligrafia, schermata, documento&#10;&#10;Il contenuto generato dall'IA potrebbe non essere corretto.">
            <a:extLst>
              <a:ext uri="{FF2B5EF4-FFF2-40B4-BE49-F238E27FC236}">
                <a16:creationId xmlns:a16="http://schemas.microsoft.com/office/drawing/2014/main" id="{EAB0E459-7A2F-8F36-10DE-2A498D75EDE6}"/>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884985" y="2588923"/>
            <a:ext cx="5548540" cy="4161403"/>
          </a:xfrm>
        </p:spPr>
      </p:pic>
      <p:pic>
        <p:nvPicPr>
          <p:cNvPr id="5" name="Segnaposto contenuto 4" descr="Immagine che contiene testo, schermata, diagramma, Carattere&#10;&#10;Il contenuto generato dall'IA potrebbe non essere corretto.">
            <a:extLst>
              <a:ext uri="{FF2B5EF4-FFF2-40B4-BE49-F238E27FC236}">
                <a16:creationId xmlns:a16="http://schemas.microsoft.com/office/drawing/2014/main" id="{3CFFE066-AAFD-9EE5-FA53-0E075C6DD55D}"/>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248528" y="2588923"/>
            <a:ext cx="5497218" cy="4122916"/>
          </a:xfrm>
        </p:spPr>
      </p:pic>
    </p:spTree>
    <p:extLst>
      <p:ext uri="{BB962C8B-B14F-4D97-AF65-F5344CB8AC3E}">
        <p14:creationId xmlns:p14="http://schemas.microsoft.com/office/powerpoint/2010/main" val="284519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F37A3-8298-6A9E-4A5A-28D127A283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933C1A0-76BF-E791-E474-1FAF53EC0FD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Stock (2)</a:t>
            </a:r>
          </a:p>
        </p:txBody>
      </p:sp>
      <p:pic>
        <p:nvPicPr>
          <p:cNvPr id="7" name="Segnaposto contenuto 6" descr="Immagine che contiene testo, schermata, bianco e nero&#10;&#10;Il contenuto generato dall'IA potrebbe non essere corretto.">
            <a:extLst>
              <a:ext uri="{FF2B5EF4-FFF2-40B4-BE49-F238E27FC236}">
                <a16:creationId xmlns:a16="http://schemas.microsoft.com/office/drawing/2014/main" id="{922F7B2E-8881-0F21-5A47-E2EB6D3738E8}"/>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766256" y="2516704"/>
            <a:ext cx="5628577" cy="4221431"/>
          </a:xfrm>
        </p:spPr>
      </p:pic>
      <p:pic>
        <p:nvPicPr>
          <p:cNvPr id="5" name="Segnaposto contenuto 4" descr="Immagine che contiene testo, schermata, documento&#10;&#10;Il contenuto generato dall'IA potrebbe non essere corretto.">
            <a:extLst>
              <a:ext uri="{FF2B5EF4-FFF2-40B4-BE49-F238E27FC236}">
                <a16:creationId xmlns:a16="http://schemas.microsoft.com/office/drawing/2014/main" id="{2EB609FC-667F-D983-DBC1-37AF88AE3578}"/>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112011" y="2534290"/>
            <a:ext cx="5628572" cy="4221431"/>
          </a:xfrm>
        </p:spPr>
      </p:pic>
    </p:spTree>
    <p:extLst>
      <p:ext uri="{BB962C8B-B14F-4D97-AF65-F5344CB8AC3E}">
        <p14:creationId xmlns:p14="http://schemas.microsoft.com/office/powerpoint/2010/main" val="321660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6A2CE-F3A0-1D6D-BB05-4410DC55899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EB7A48-0908-F603-2FD6-D9E07F91F37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(1)</a:t>
            </a:r>
          </a:p>
        </p:txBody>
      </p:sp>
      <p:pic>
        <p:nvPicPr>
          <p:cNvPr id="5" name="Segnaposto contenuto 4" descr="Immagine che contiene testo, schermata, linea, Diagramma&#10;&#10;Il contenuto generato dall'IA potrebbe non essere corretto.">
            <a:extLst>
              <a:ext uri="{FF2B5EF4-FFF2-40B4-BE49-F238E27FC236}">
                <a16:creationId xmlns:a16="http://schemas.microsoft.com/office/drawing/2014/main" id="{5B501100-5C83-8D62-344F-1668585B289D}"/>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013939" y="3210995"/>
            <a:ext cx="5971712" cy="3361159"/>
          </a:xfrm>
        </p:spPr>
      </p:pic>
      <p:pic>
        <p:nvPicPr>
          <p:cNvPr id="10" name="Immagine 9" descr="Immagine che contiene testo, schermata, Diagramma, linea&#10;&#10;Il contenuto generato dall'IA potrebbe non essere corretto.">
            <a:extLst>
              <a:ext uri="{FF2B5EF4-FFF2-40B4-BE49-F238E27FC236}">
                <a16:creationId xmlns:a16="http://schemas.microsoft.com/office/drawing/2014/main" id="{0DC69DDF-45EE-992D-91CD-827D9DDB7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9" y="3205794"/>
            <a:ext cx="5937739" cy="3345477"/>
          </a:xfrm>
          <a:prstGeom prst="rect">
            <a:avLst/>
          </a:prstGeom>
        </p:spPr>
      </p:pic>
      <p:sp>
        <p:nvSpPr>
          <p:cNvPr id="14" name="Segnaposto contenuto 13">
            <a:extLst>
              <a:ext uri="{FF2B5EF4-FFF2-40B4-BE49-F238E27FC236}">
                <a16:creationId xmlns:a16="http://schemas.microsoft.com/office/drawing/2014/main" id="{36457764-EBE7-B8A0-64D2-8C149F40C029}"/>
              </a:ext>
            </a:extLst>
          </p:cNvPr>
          <p:cNvSpPr>
            <a:spLocks noGrp="1"/>
          </p:cNvSpPr>
          <p:nvPr>
            <p:ph sz="quarter" idx="16"/>
          </p:nvPr>
        </p:nvSpPr>
        <p:spPr>
          <a:xfrm>
            <a:off x="10372725" y="563099"/>
            <a:ext cx="1351817" cy="1209626"/>
          </a:xfrm>
        </p:spPr>
        <p:txBody>
          <a:bodyPr/>
          <a:lstStyle/>
          <a:p>
            <a:endParaRPr lang="it-IT" dirty="0"/>
          </a:p>
        </p:txBody>
      </p:sp>
    </p:spTree>
    <p:extLst>
      <p:ext uri="{BB962C8B-B14F-4D97-AF65-F5344CB8AC3E}">
        <p14:creationId xmlns:p14="http://schemas.microsoft.com/office/powerpoint/2010/main" val="1472695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08C9-7DC3-9FBB-BDE6-BCE64D9F36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4F54E74-A1B5-26C8-A4D5-6C07D1D6EAB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(2)</a:t>
            </a:r>
          </a:p>
        </p:txBody>
      </p:sp>
      <p:sp>
        <p:nvSpPr>
          <p:cNvPr id="14" name="Segnaposto contenuto 13">
            <a:extLst>
              <a:ext uri="{FF2B5EF4-FFF2-40B4-BE49-F238E27FC236}">
                <a16:creationId xmlns:a16="http://schemas.microsoft.com/office/drawing/2014/main" id="{8AA8C8DF-23D9-A984-95A1-FC106EA8007A}"/>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7AE31AEB-2C71-C389-4C79-358B33B60E97}"/>
              </a:ext>
            </a:extLst>
          </p:cNvPr>
          <p:cNvSpPr>
            <a:spLocks noGrp="1"/>
          </p:cNvSpPr>
          <p:nvPr>
            <p:ph sz="quarter" idx="15"/>
          </p:nvPr>
        </p:nvSpPr>
        <p:spPr>
          <a:xfrm>
            <a:off x="594360" y="2676525"/>
            <a:ext cx="10460502" cy="3597470"/>
          </a:xfrm>
        </p:spPr>
        <p:txBody>
          <a:bodyPr/>
          <a:lstStyle/>
          <a:p>
            <a:endParaRPr lang="it-IT" dirty="0"/>
          </a:p>
        </p:txBody>
      </p:sp>
      <p:pic>
        <p:nvPicPr>
          <p:cNvPr id="7" name="Immagine 6">
            <a:extLst>
              <a:ext uri="{FF2B5EF4-FFF2-40B4-BE49-F238E27FC236}">
                <a16:creationId xmlns:a16="http://schemas.microsoft.com/office/drawing/2014/main" id="{95E51351-9E4F-FCB4-C70F-D6A36D7DECA6}"/>
              </a:ext>
            </a:extLst>
          </p:cNvPr>
          <p:cNvPicPr>
            <a:picLocks noChangeAspect="1"/>
          </p:cNvPicPr>
          <p:nvPr/>
        </p:nvPicPr>
        <p:blipFill>
          <a:blip r:embed="rId3"/>
          <a:stretch>
            <a:fillRect/>
          </a:stretch>
        </p:blipFill>
        <p:spPr>
          <a:xfrm>
            <a:off x="82062" y="3223846"/>
            <a:ext cx="5795597" cy="3239056"/>
          </a:xfrm>
          <a:prstGeom prst="rect">
            <a:avLst/>
          </a:prstGeom>
        </p:spPr>
      </p:pic>
      <p:pic>
        <p:nvPicPr>
          <p:cNvPr id="13" name="Immagine 12">
            <a:extLst>
              <a:ext uri="{FF2B5EF4-FFF2-40B4-BE49-F238E27FC236}">
                <a16:creationId xmlns:a16="http://schemas.microsoft.com/office/drawing/2014/main" id="{9BD51262-08A1-692E-96DE-5C0C734FAE3D}"/>
              </a:ext>
            </a:extLst>
          </p:cNvPr>
          <p:cNvPicPr>
            <a:picLocks noChangeAspect="1"/>
          </p:cNvPicPr>
          <p:nvPr/>
        </p:nvPicPr>
        <p:blipFill>
          <a:blip r:embed="rId4"/>
          <a:stretch>
            <a:fillRect/>
          </a:stretch>
        </p:blipFill>
        <p:spPr>
          <a:xfrm>
            <a:off x="6088672" y="3223846"/>
            <a:ext cx="5848259" cy="3297671"/>
          </a:xfrm>
          <a:prstGeom prst="rect">
            <a:avLst/>
          </a:prstGeom>
        </p:spPr>
      </p:pic>
    </p:spTree>
    <p:extLst>
      <p:ext uri="{BB962C8B-B14F-4D97-AF65-F5344CB8AC3E}">
        <p14:creationId xmlns:p14="http://schemas.microsoft.com/office/powerpoint/2010/main" val="167289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3BD1-AA25-4647-B678-BF785E5D04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C665E0C-D935-08B6-3612-329F909EE86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(3)</a:t>
            </a:r>
          </a:p>
        </p:txBody>
      </p:sp>
      <p:sp>
        <p:nvSpPr>
          <p:cNvPr id="14" name="Segnaposto contenuto 13">
            <a:extLst>
              <a:ext uri="{FF2B5EF4-FFF2-40B4-BE49-F238E27FC236}">
                <a16:creationId xmlns:a16="http://schemas.microsoft.com/office/drawing/2014/main" id="{B4794C4E-1CA7-30AA-92FD-C823AB08571D}"/>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87CACD82-AC46-6BBE-D512-217B38CFC37D}"/>
              </a:ext>
            </a:extLst>
          </p:cNvPr>
          <p:cNvSpPr>
            <a:spLocks noGrp="1"/>
          </p:cNvSpPr>
          <p:nvPr>
            <p:ph sz="quarter" idx="15"/>
          </p:nvPr>
        </p:nvSpPr>
        <p:spPr>
          <a:xfrm flipV="1">
            <a:off x="9204960" y="357554"/>
            <a:ext cx="2670517" cy="736356"/>
          </a:xfrm>
        </p:spPr>
        <p:txBody>
          <a:bodyPr/>
          <a:lstStyle/>
          <a:p>
            <a:endParaRPr lang="it-IT" dirty="0"/>
          </a:p>
        </p:txBody>
      </p:sp>
      <p:pic>
        <p:nvPicPr>
          <p:cNvPr id="5" name="Immagine 4">
            <a:extLst>
              <a:ext uri="{FF2B5EF4-FFF2-40B4-BE49-F238E27FC236}">
                <a16:creationId xmlns:a16="http://schemas.microsoft.com/office/drawing/2014/main" id="{9D0A3A45-5E64-1753-7674-6EB726FA8922}"/>
              </a:ext>
            </a:extLst>
          </p:cNvPr>
          <p:cNvPicPr>
            <a:picLocks noChangeAspect="1"/>
          </p:cNvPicPr>
          <p:nvPr/>
        </p:nvPicPr>
        <p:blipFill>
          <a:blip r:embed="rId3"/>
          <a:stretch>
            <a:fillRect/>
          </a:stretch>
        </p:blipFill>
        <p:spPr>
          <a:xfrm>
            <a:off x="23436" y="3153986"/>
            <a:ext cx="5984631" cy="3342479"/>
          </a:xfrm>
          <a:prstGeom prst="rect">
            <a:avLst/>
          </a:prstGeom>
        </p:spPr>
      </p:pic>
      <p:pic>
        <p:nvPicPr>
          <p:cNvPr id="11" name="Immagine 10">
            <a:extLst>
              <a:ext uri="{FF2B5EF4-FFF2-40B4-BE49-F238E27FC236}">
                <a16:creationId xmlns:a16="http://schemas.microsoft.com/office/drawing/2014/main" id="{09F9E2FE-ECCA-5106-41B7-42A24FDA3D19}"/>
              </a:ext>
            </a:extLst>
          </p:cNvPr>
          <p:cNvPicPr>
            <a:picLocks noChangeAspect="1"/>
          </p:cNvPicPr>
          <p:nvPr/>
        </p:nvPicPr>
        <p:blipFill>
          <a:blip r:embed="rId4"/>
          <a:stretch>
            <a:fillRect/>
          </a:stretch>
        </p:blipFill>
        <p:spPr>
          <a:xfrm>
            <a:off x="6019804" y="3153986"/>
            <a:ext cx="5984631" cy="3346460"/>
          </a:xfrm>
          <a:prstGeom prst="rect">
            <a:avLst/>
          </a:prstGeom>
        </p:spPr>
      </p:pic>
    </p:spTree>
    <p:extLst>
      <p:ext uri="{BB962C8B-B14F-4D97-AF65-F5344CB8AC3E}">
        <p14:creationId xmlns:p14="http://schemas.microsoft.com/office/powerpoint/2010/main" val="374878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A551E-DBD4-1DF4-3C76-8FCE855AB1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AFE585-3D28-8EEA-75F9-E4811FD4661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(4)</a:t>
            </a:r>
          </a:p>
        </p:txBody>
      </p:sp>
      <p:pic>
        <p:nvPicPr>
          <p:cNvPr id="8" name="Segnaposto contenuto 7" descr="Immagine che contiene testo, schermata, diagramma, Carattere&#10;&#10;Il contenuto generato dall'IA potrebbe non essere corretto.">
            <a:extLst>
              <a:ext uri="{FF2B5EF4-FFF2-40B4-BE49-F238E27FC236}">
                <a16:creationId xmlns:a16="http://schemas.microsoft.com/office/drawing/2014/main" id="{773FA7A9-89C2-D05C-2601-DEE1486E2C47}"/>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34814" y="2380116"/>
            <a:ext cx="5101126" cy="4372395"/>
          </a:xfrm>
        </p:spPr>
      </p:pic>
      <p:pic>
        <p:nvPicPr>
          <p:cNvPr id="14" name="Immagine 13">
            <a:extLst>
              <a:ext uri="{FF2B5EF4-FFF2-40B4-BE49-F238E27FC236}">
                <a16:creationId xmlns:a16="http://schemas.microsoft.com/office/drawing/2014/main" id="{C6F00A6D-77ED-90EE-B7E0-DCB6F7469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582" y="2380117"/>
            <a:ext cx="5101126" cy="4372394"/>
          </a:xfrm>
          <a:prstGeom prst="rect">
            <a:avLst/>
          </a:prstGeom>
        </p:spPr>
      </p:pic>
    </p:spTree>
    <p:extLst>
      <p:ext uri="{BB962C8B-B14F-4D97-AF65-F5344CB8AC3E}">
        <p14:creationId xmlns:p14="http://schemas.microsoft.com/office/powerpoint/2010/main" val="310074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F8C9-F880-2DDE-37F8-6548DF35446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94B0CA7-02EC-20FE-0EED-FBB9A17DB36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(5)</a:t>
            </a:r>
          </a:p>
        </p:txBody>
      </p:sp>
      <p:pic>
        <p:nvPicPr>
          <p:cNvPr id="12" name="Immagine 11" descr="Immagine che contiene testo, schermata, Carattere, diagramma&#10;&#10;Il contenuto generato dall'IA potrebbe non essere corretto.">
            <a:extLst>
              <a:ext uri="{FF2B5EF4-FFF2-40B4-BE49-F238E27FC236}">
                <a16:creationId xmlns:a16="http://schemas.microsoft.com/office/drawing/2014/main" id="{A8C65E88-8BA0-D8C6-7F70-8A42FD56D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892" y="2352865"/>
            <a:ext cx="5205045" cy="4461468"/>
          </a:xfrm>
          <a:prstGeom prst="rect">
            <a:avLst/>
          </a:prstGeom>
        </p:spPr>
      </p:pic>
      <p:pic>
        <p:nvPicPr>
          <p:cNvPr id="21" name="Segnaposto contenuto 20" descr="Immagine che contiene testo, schermata, diagramma, Carattere&#10;&#10;Il contenuto generato dall'IA potrebbe non essere corretto.">
            <a:extLst>
              <a:ext uri="{FF2B5EF4-FFF2-40B4-BE49-F238E27FC236}">
                <a16:creationId xmlns:a16="http://schemas.microsoft.com/office/drawing/2014/main" id="{2D3A7300-E574-E0F1-FE76-CFAD11929999}"/>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76199" y="2326193"/>
            <a:ext cx="5287107" cy="4531807"/>
          </a:xfrm>
        </p:spPr>
      </p:pic>
    </p:spTree>
    <p:extLst>
      <p:ext uri="{BB962C8B-B14F-4D97-AF65-F5344CB8AC3E}">
        <p14:creationId xmlns:p14="http://schemas.microsoft.com/office/powerpoint/2010/main" val="103124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7F4F3-C423-28A2-D6E5-19C8929F64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BC79A9-7ED9-83B5-CB77-DEA45E65824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(1)</a:t>
            </a:r>
          </a:p>
        </p:txBody>
      </p:sp>
      <p:pic>
        <p:nvPicPr>
          <p:cNvPr id="5" name="Segnaposto contenuto 4" descr="Immagine che contiene testo, schermata, Diagramma, linea&#10;&#10;Il contenuto generato dall'IA potrebbe non essere corretto.">
            <a:extLst>
              <a:ext uri="{FF2B5EF4-FFF2-40B4-BE49-F238E27FC236}">
                <a16:creationId xmlns:a16="http://schemas.microsoft.com/office/drawing/2014/main" id="{A5144955-E0FC-3A5E-B7DB-77B02AAAFD2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0" y="3124580"/>
            <a:ext cx="5767552" cy="3249588"/>
          </a:xfrm>
        </p:spPr>
      </p:pic>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2163938B-9005-3058-AFAD-3BA3BEEF5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907" y="3091481"/>
            <a:ext cx="5907505" cy="3326902"/>
          </a:xfrm>
          <a:prstGeom prst="rect">
            <a:avLst/>
          </a:prstGeom>
        </p:spPr>
      </p:pic>
    </p:spTree>
    <p:extLst>
      <p:ext uri="{BB962C8B-B14F-4D97-AF65-F5344CB8AC3E}">
        <p14:creationId xmlns:p14="http://schemas.microsoft.com/office/powerpoint/2010/main" val="427705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7B5C-E536-071B-A533-3E260015465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C286E1-09F9-51A8-2ECD-7D87B799914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(2)</a:t>
            </a:r>
          </a:p>
        </p:txBody>
      </p:sp>
      <p:sp>
        <p:nvSpPr>
          <p:cNvPr id="4" name="Segnaposto contenuto 3">
            <a:extLst>
              <a:ext uri="{FF2B5EF4-FFF2-40B4-BE49-F238E27FC236}">
                <a16:creationId xmlns:a16="http://schemas.microsoft.com/office/drawing/2014/main" id="{9ABF0360-9CE5-B715-EBFE-68A5AF8C4E91}"/>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87114A93-5362-8432-C00B-B5BAF4F7F48B}"/>
              </a:ext>
            </a:extLst>
          </p:cNvPr>
          <p:cNvSpPr>
            <a:spLocks noGrp="1"/>
          </p:cNvSpPr>
          <p:nvPr>
            <p:ph sz="quarter" idx="15"/>
          </p:nvPr>
        </p:nvSpPr>
        <p:spPr>
          <a:xfrm>
            <a:off x="9691028" y="785643"/>
            <a:ext cx="1363394" cy="922410"/>
          </a:xfrm>
        </p:spPr>
        <p:txBody>
          <a:bodyPr/>
          <a:lstStyle/>
          <a:p>
            <a:endParaRPr lang="it-IT" dirty="0"/>
          </a:p>
        </p:txBody>
      </p:sp>
      <p:pic>
        <p:nvPicPr>
          <p:cNvPr id="9" name="Immagine 8">
            <a:extLst>
              <a:ext uri="{FF2B5EF4-FFF2-40B4-BE49-F238E27FC236}">
                <a16:creationId xmlns:a16="http://schemas.microsoft.com/office/drawing/2014/main" id="{A7089AA3-F88E-AB44-0BDF-6597F80CBF28}"/>
              </a:ext>
            </a:extLst>
          </p:cNvPr>
          <p:cNvPicPr>
            <a:picLocks noChangeAspect="1"/>
          </p:cNvPicPr>
          <p:nvPr/>
        </p:nvPicPr>
        <p:blipFill>
          <a:blip r:embed="rId3"/>
          <a:stretch>
            <a:fillRect/>
          </a:stretch>
        </p:blipFill>
        <p:spPr>
          <a:xfrm>
            <a:off x="99716" y="3245325"/>
            <a:ext cx="5849816" cy="3270739"/>
          </a:xfrm>
          <a:prstGeom prst="rect">
            <a:avLst/>
          </a:prstGeom>
        </p:spPr>
      </p:pic>
      <p:pic>
        <p:nvPicPr>
          <p:cNvPr id="15" name="Immagine 14">
            <a:extLst>
              <a:ext uri="{FF2B5EF4-FFF2-40B4-BE49-F238E27FC236}">
                <a16:creationId xmlns:a16="http://schemas.microsoft.com/office/drawing/2014/main" id="{A7C0253C-3EFE-8E15-0015-ECA7B06D57F0}"/>
              </a:ext>
            </a:extLst>
          </p:cNvPr>
          <p:cNvPicPr>
            <a:picLocks noChangeAspect="1"/>
          </p:cNvPicPr>
          <p:nvPr/>
        </p:nvPicPr>
        <p:blipFill>
          <a:blip r:embed="rId4"/>
          <a:stretch>
            <a:fillRect/>
          </a:stretch>
        </p:blipFill>
        <p:spPr>
          <a:xfrm>
            <a:off x="6142891" y="3245875"/>
            <a:ext cx="5849817" cy="3266098"/>
          </a:xfrm>
          <a:prstGeom prst="rect">
            <a:avLst/>
          </a:prstGeom>
        </p:spPr>
      </p:pic>
    </p:spTree>
    <p:extLst>
      <p:ext uri="{BB962C8B-B14F-4D97-AF65-F5344CB8AC3E}">
        <p14:creationId xmlns:p14="http://schemas.microsoft.com/office/powerpoint/2010/main" val="108065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rtlCol="0"/>
          <a:lstStyle>
            <a:defPPr>
              <a:defRPr lang="it-IT"/>
            </a:defPPr>
          </a:lstStyle>
          <a:p>
            <a:pPr rtl="0"/>
            <a:r>
              <a:rPr lang="it-IT" sz="4000" b="0" dirty="0"/>
              <a:t>Indice</a:t>
            </a:r>
          </a:p>
        </p:txBody>
      </p:sp>
      <p:sp>
        <p:nvSpPr>
          <p:cNvPr id="3" name="Segnaposto testo 2">
            <a:extLst>
              <a:ext uri="{FF2B5EF4-FFF2-40B4-BE49-F238E27FC236}">
                <a16:creationId xmlns:a16="http://schemas.microsoft.com/office/drawing/2014/main" id="{3B8EBC2C-6DD7-5003-38EB-40753046FE8C}"/>
              </a:ext>
            </a:extLst>
          </p:cNvPr>
          <p:cNvSpPr>
            <a:spLocks noGrp="1"/>
          </p:cNvSpPr>
          <p:nvPr>
            <p:ph sz="quarter" idx="13"/>
          </p:nvPr>
        </p:nvSpPr>
        <p:spPr>
          <a:xfrm>
            <a:off x="251227" y="2215065"/>
            <a:ext cx="2497989" cy="1502694"/>
          </a:xfrm>
        </p:spPr>
        <p:txBody>
          <a:bodyPr tIns="457200" rtlCol="0">
            <a:normAutofit/>
          </a:bodyPr>
          <a:lstStyle>
            <a:defPPr>
              <a:defRPr lang="it-IT"/>
            </a:defPPr>
          </a:lstStyle>
          <a:p>
            <a:pPr marL="0" indent="0" rtl="0">
              <a:buNone/>
            </a:pPr>
            <a:r>
              <a:rPr lang="it-IT" sz="1800" b="0" dirty="0">
                <a:solidFill>
                  <a:schemeClr val="bg1"/>
                </a:solidFill>
                <a:latin typeface="+mj-lt"/>
                <a:ea typeface="Calibri" panose="020F0502020204030204" pitchFamily="34" charset="0"/>
                <a:cs typeface="Calibri" panose="020F0502020204030204" pitchFamily="34" charset="0"/>
              </a:rPr>
              <a:t>       01. Introduzione</a:t>
            </a:r>
          </a:p>
          <a:p>
            <a:pPr lvl="1"/>
            <a:r>
              <a:rPr lang="it-IT" sz="1600" dirty="0">
                <a:ea typeface="Calibri" panose="020F0502020204030204" pitchFamily="34" charset="0"/>
                <a:cs typeface="Calibri" panose="020F0502020204030204" pitchFamily="34" charset="0"/>
              </a:rPr>
              <a:t>Contesto</a:t>
            </a:r>
          </a:p>
          <a:p>
            <a:pPr lvl="1"/>
            <a:r>
              <a:rPr lang="it-IT" sz="1600" dirty="0">
                <a:ea typeface="Calibri" panose="020F0502020204030204" pitchFamily="34" charset="0"/>
                <a:cs typeface="Calibri" panose="020F0502020204030204" pitchFamily="34" charset="0"/>
              </a:rPr>
              <a:t>Obbiettivi</a:t>
            </a:r>
            <a:endParaRPr lang="it-IT" sz="1600" dirty="0">
              <a:solidFill>
                <a:schemeClr val="bg1"/>
              </a:solidFill>
              <a:ea typeface="Calibri" panose="020F0502020204030204" pitchFamily="34" charset="0"/>
              <a:cs typeface="Calibri" panose="020F0502020204030204" pitchFamily="34" charset="0"/>
            </a:endParaRPr>
          </a:p>
        </p:txBody>
      </p:sp>
      <p:pic>
        <p:nvPicPr>
          <p:cNvPr id="9" name="Immagine 8">
            <a:extLst>
              <a:ext uri="{FF2B5EF4-FFF2-40B4-BE49-F238E27FC236}">
                <a16:creationId xmlns:a16="http://schemas.microsoft.com/office/drawing/2014/main" id="{AB464444-57E8-A64B-F482-E5E8FF2DEBDB}"/>
              </a:ext>
            </a:extLst>
          </p:cNvPr>
          <p:cNvPicPr>
            <a:picLocks noChangeAspect="1"/>
          </p:cNvPicPr>
          <p:nvPr/>
        </p:nvPicPr>
        <p:blipFill>
          <a:blip r:embed="rId3"/>
          <a:stretch>
            <a:fillRect/>
          </a:stretch>
        </p:blipFill>
        <p:spPr>
          <a:xfrm>
            <a:off x="3621026" y="2052608"/>
            <a:ext cx="2238259" cy="180505"/>
          </a:xfrm>
          <a:prstGeom prst="rect">
            <a:avLst/>
          </a:prstGeom>
        </p:spPr>
      </p:pic>
      <p:pic>
        <p:nvPicPr>
          <p:cNvPr id="10" name="Immagine 9">
            <a:extLst>
              <a:ext uri="{FF2B5EF4-FFF2-40B4-BE49-F238E27FC236}">
                <a16:creationId xmlns:a16="http://schemas.microsoft.com/office/drawing/2014/main" id="{075AAF24-BEA5-2765-5E6F-7C1AEE441D44}"/>
              </a:ext>
            </a:extLst>
          </p:cNvPr>
          <p:cNvPicPr>
            <a:picLocks noChangeAspect="1"/>
          </p:cNvPicPr>
          <p:nvPr/>
        </p:nvPicPr>
        <p:blipFill>
          <a:blip r:embed="rId3"/>
          <a:stretch>
            <a:fillRect/>
          </a:stretch>
        </p:blipFill>
        <p:spPr>
          <a:xfrm>
            <a:off x="594360" y="2052607"/>
            <a:ext cx="2238259" cy="180505"/>
          </a:xfrm>
          <a:prstGeom prst="rect">
            <a:avLst/>
          </a:prstGeom>
        </p:spPr>
      </p:pic>
      <p:pic>
        <p:nvPicPr>
          <p:cNvPr id="11" name="Immagine 10">
            <a:extLst>
              <a:ext uri="{FF2B5EF4-FFF2-40B4-BE49-F238E27FC236}">
                <a16:creationId xmlns:a16="http://schemas.microsoft.com/office/drawing/2014/main" id="{369CCD12-B11B-4CF0-757E-1E4EDD0A62AD}"/>
              </a:ext>
            </a:extLst>
          </p:cNvPr>
          <p:cNvPicPr>
            <a:picLocks noChangeAspect="1"/>
          </p:cNvPicPr>
          <p:nvPr/>
        </p:nvPicPr>
        <p:blipFill>
          <a:blip r:embed="rId3"/>
          <a:stretch>
            <a:fillRect/>
          </a:stretch>
        </p:blipFill>
        <p:spPr>
          <a:xfrm>
            <a:off x="594359" y="4310534"/>
            <a:ext cx="2238259" cy="180505"/>
          </a:xfrm>
          <a:prstGeom prst="rect">
            <a:avLst/>
          </a:prstGeom>
        </p:spPr>
      </p:pic>
      <p:pic>
        <p:nvPicPr>
          <p:cNvPr id="12" name="Immagine 11">
            <a:extLst>
              <a:ext uri="{FF2B5EF4-FFF2-40B4-BE49-F238E27FC236}">
                <a16:creationId xmlns:a16="http://schemas.microsoft.com/office/drawing/2014/main" id="{CD121521-9A89-3970-D83E-9D353223CB22}"/>
              </a:ext>
            </a:extLst>
          </p:cNvPr>
          <p:cNvPicPr>
            <a:picLocks noChangeAspect="1"/>
          </p:cNvPicPr>
          <p:nvPr/>
        </p:nvPicPr>
        <p:blipFill>
          <a:blip r:embed="rId3"/>
          <a:stretch>
            <a:fillRect/>
          </a:stretch>
        </p:blipFill>
        <p:spPr>
          <a:xfrm>
            <a:off x="3622309" y="4304519"/>
            <a:ext cx="2238259" cy="180505"/>
          </a:xfrm>
          <a:prstGeom prst="rect">
            <a:avLst/>
          </a:prstGeom>
        </p:spPr>
      </p:pic>
      <p:sp>
        <p:nvSpPr>
          <p:cNvPr id="15" name="CasellaDiTesto 14">
            <a:extLst>
              <a:ext uri="{FF2B5EF4-FFF2-40B4-BE49-F238E27FC236}">
                <a16:creationId xmlns:a16="http://schemas.microsoft.com/office/drawing/2014/main" id="{F8D393C1-F571-A053-C845-839E15BA6E7F}"/>
              </a:ext>
            </a:extLst>
          </p:cNvPr>
          <p:cNvSpPr txBox="1"/>
          <p:nvPr/>
        </p:nvSpPr>
        <p:spPr>
          <a:xfrm>
            <a:off x="3573379" y="2566302"/>
            <a:ext cx="2754280" cy="1692771"/>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02. Metodologia</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Modello</a:t>
            </a:r>
            <a:endParaRPr lang="it-IT"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 tasso risk free</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della volatilità</a:t>
            </a:r>
          </a:p>
          <a:p>
            <a:pPr marL="342900" indent="-342900">
              <a:buFont typeface="Arial" panose="020B0604020202020204" pitchFamily="34" charset="0"/>
              <a:buChar char="•"/>
            </a:pPr>
            <a:endParaRPr lang="it-IT" sz="1600"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it-IT"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CasellaDiTesto 15">
            <a:extLst>
              <a:ext uri="{FF2B5EF4-FFF2-40B4-BE49-F238E27FC236}">
                <a16:creationId xmlns:a16="http://schemas.microsoft.com/office/drawing/2014/main" id="{B74673EE-3228-2D89-22DA-8B663AFB95ED}"/>
              </a:ext>
            </a:extLst>
          </p:cNvPr>
          <p:cNvSpPr txBox="1"/>
          <p:nvPr/>
        </p:nvSpPr>
        <p:spPr>
          <a:xfrm>
            <a:off x="594359" y="4740008"/>
            <a:ext cx="2081019" cy="1138773"/>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03. Risultati</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Stock</a:t>
            </a:r>
            <a:endParaRPr lang="it-IT" dirty="0">
              <a:solidFill>
                <a:schemeClr val="bg1"/>
              </a:solidFill>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europee</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americane</a:t>
            </a:r>
            <a:endParaRPr lang="it-IT" sz="1400" dirty="0">
              <a:solidFill>
                <a:schemeClr val="bg1"/>
              </a:solidFill>
              <a:ea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14EB9FC6-459F-1AA6-4F00-EF7F335763C9}"/>
              </a:ext>
            </a:extLst>
          </p:cNvPr>
          <p:cNvSpPr txBox="1"/>
          <p:nvPr/>
        </p:nvSpPr>
        <p:spPr>
          <a:xfrm>
            <a:off x="3621026" y="4740008"/>
            <a:ext cx="1751954" cy="369332"/>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04. Conclusioni</a:t>
            </a: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DA88-754C-EFB7-12FC-150AB988595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E2BCF4-4340-7899-2E2A-86657BB510F2}"/>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(3)</a:t>
            </a:r>
          </a:p>
        </p:txBody>
      </p:sp>
      <p:sp>
        <p:nvSpPr>
          <p:cNvPr id="4" name="Segnaposto contenuto 3">
            <a:extLst>
              <a:ext uri="{FF2B5EF4-FFF2-40B4-BE49-F238E27FC236}">
                <a16:creationId xmlns:a16="http://schemas.microsoft.com/office/drawing/2014/main" id="{3811D12F-3901-F88E-6550-F00000A17E6D}"/>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18575D4C-78C0-D061-AAA5-BC7B9B55F818}"/>
              </a:ext>
            </a:extLst>
          </p:cNvPr>
          <p:cNvSpPr>
            <a:spLocks noGrp="1"/>
          </p:cNvSpPr>
          <p:nvPr>
            <p:ph sz="quarter" idx="15"/>
          </p:nvPr>
        </p:nvSpPr>
        <p:spPr>
          <a:xfrm>
            <a:off x="9691028" y="785643"/>
            <a:ext cx="1363394" cy="922410"/>
          </a:xfrm>
        </p:spPr>
        <p:txBody>
          <a:bodyPr/>
          <a:lstStyle/>
          <a:p>
            <a:endParaRPr lang="it-IT" dirty="0"/>
          </a:p>
        </p:txBody>
      </p:sp>
      <p:pic>
        <p:nvPicPr>
          <p:cNvPr id="5" name="Immagine 4">
            <a:extLst>
              <a:ext uri="{FF2B5EF4-FFF2-40B4-BE49-F238E27FC236}">
                <a16:creationId xmlns:a16="http://schemas.microsoft.com/office/drawing/2014/main" id="{1B85AB3F-F7EB-4355-F5A9-395FF991D865}"/>
              </a:ext>
            </a:extLst>
          </p:cNvPr>
          <p:cNvPicPr>
            <a:picLocks noChangeAspect="1"/>
          </p:cNvPicPr>
          <p:nvPr/>
        </p:nvPicPr>
        <p:blipFill>
          <a:blip r:embed="rId3"/>
          <a:stretch>
            <a:fillRect/>
          </a:stretch>
        </p:blipFill>
        <p:spPr>
          <a:xfrm>
            <a:off x="46893" y="3379134"/>
            <a:ext cx="5955322" cy="3344173"/>
          </a:xfrm>
          <a:prstGeom prst="rect">
            <a:avLst/>
          </a:prstGeom>
        </p:spPr>
      </p:pic>
      <p:pic>
        <p:nvPicPr>
          <p:cNvPr id="11" name="Immagine 10">
            <a:extLst>
              <a:ext uri="{FF2B5EF4-FFF2-40B4-BE49-F238E27FC236}">
                <a16:creationId xmlns:a16="http://schemas.microsoft.com/office/drawing/2014/main" id="{459D02F8-28D7-64D9-A553-F68341671999}"/>
              </a:ext>
            </a:extLst>
          </p:cNvPr>
          <p:cNvPicPr>
            <a:picLocks noChangeAspect="1"/>
          </p:cNvPicPr>
          <p:nvPr/>
        </p:nvPicPr>
        <p:blipFill>
          <a:blip r:embed="rId4"/>
          <a:stretch>
            <a:fillRect/>
          </a:stretch>
        </p:blipFill>
        <p:spPr>
          <a:xfrm>
            <a:off x="6225591" y="3379134"/>
            <a:ext cx="5872407" cy="3285426"/>
          </a:xfrm>
          <a:prstGeom prst="rect">
            <a:avLst/>
          </a:prstGeom>
        </p:spPr>
      </p:pic>
    </p:spTree>
    <p:extLst>
      <p:ext uri="{BB962C8B-B14F-4D97-AF65-F5344CB8AC3E}">
        <p14:creationId xmlns:p14="http://schemas.microsoft.com/office/powerpoint/2010/main" val="230722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A3412-7E3E-2934-7498-BB262506007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A5891B-C3DA-3FC1-346D-60814B17C99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(4)</a:t>
            </a:r>
          </a:p>
        </p:txBody>
      </p:sp>
      <p:pic>
        <p:nvPicPr>
          <p:cNvPr id="10" name="Segnaposto contenuto 9" descr="Immagine che contiene testo, schermata, diagramma, Diagramma&#10;&#10;Il contenuto generato dall'IA potrebbe non essere corretto.">
            <a:extLst>
              <a:ext uri="{FF2B5EF4-FFF2-40B4-BE49-F238E27FC236}">
                <a16:creationId xmlns:a16="http://schemas.microsoft.com/office/drawing/2014/main" id="{0FCC6CF4-928B-0B30-431C-5959C699728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693295" y="2252327"/>
            <a:ext cx="5373281" cy="4605673"/>
          </a:xfrm>
        </p:spPr>
      </p:pic>
      <p:pic>
        <p:nvPicPr>
          <p:cNvPr id="6" name="Segnaposto contenuto 5" descr="Immagine che contiene testo, schermata, diagramma, linea&#10;&#10;Il contenuto generato dall'IA potrebbe non essere corretto.">
            <a:extLst>
              <a:ext uri="{FF2B5EF4-FFF2-40B4-BE49-F238E27FC236}">
                <a16:creationId xmlns:a16="http://schemas.microsoft.com/office/drawing/2014/main" id="{E2B7AF2B-8482-7D7A-B34C-FC4A785739DE}"/>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48641" y="2252328"/>
            <a:ext cx="5373281" cy="4605673"/>
          </a:xfrm>
        </p:spPr>
      </p:pic>
    </p:spTree>
    <p:extLst>
      <p:ext uri="{BB962C8B-B14F-4D97-AF65-F5344CB8AC3E}">
        <p14:creationId xmlns:p14="http://schemas.microsoft.com/office/powerpoint/2010/main" val="39770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9DC4-020F-B8E9-62F4-58DF911A16D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F6B87DA-E611-302E-4E5F-F005A53D277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(5)</a:t>
            </a:r>
          </a:p>
        </p:txBody>
      </p:sp>
      <p:pic>
        <p:nvPicPr>
          <p:cNvPr id="10" name="Immagine 9" descr="Immagine che contiene testo, schermata&#10;&#10;Il contenuto generato dall'IA potrebbe non essere corretto.">
            <a:extLst>
              <a:ext uri="{FF2B5EF4-FFF2-40B4-BE49-F238E27FC236}">
                <a16:creationId xmlns:a16="http://schemas.microsoft.com/office/drawing/2014/main" id="{07649069-50BB-882D-A81D-DD8A7831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7" y="2265062"/>
            <a:ext cx="5345241" cy="4581636"/>
          </a:xfrm>
          <a:prstGeom prst="rect">
            <a:avLst/>
          </a:prstGeom>
        </p:spPr>
      </p:pic>
      <p:pic>
        <p:nvPicPr>
          <p:cNvPr id="13" name="Immagine 12" descr="Immagine che contiene testo, schermata, linea, diagramma&#10;&#10;Il contenuto generato dall'IA potrebbe non essere corretto.">
            <a:extLst>
              <a:ext uri="{FF2B5EF4-FFF2-40B4-BE49-F238E27FC236}">
                <a16:creationId xmlns:a16="http://schemas.microsoft.com/office/drawing/2014/main" id="{671B4BD0-6FB3-573B-BF12-5E8490341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113" y="2265062"/>
            <a:ext cx="5345241" cy="4581635"/>
          </a:xfrm>
          <a:prstGeom prst="rect">
            <a:avLst/>
          </a:prstGeom>
        </p:spPr>
      </p:pic>
    </p:spTree>
    <p:extLst>
      <p:ext uri="{BB962C8B-B14F-4D97-AF65-F5344CB8AC3E}">
        <p14:creationId xmlns:p14="http://schemas.microsoft.com/office/powerpoint/2010/main" val="1719152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0C9E3-88BD-E52E-4091-252EA0A301D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5D19FA-E00C-2BEB-4B78-A99AF931F8C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Conclusioni</a:t>
            </a:r>
          </a:p>
        </p:txBody>
      </p:sp>
      <p:sp>
        <p:nvSpPr>
          <p:cNvPr id="3" name="Segnaposto contenuto 2">
            <a:extLst>
              <a:ext uri="{FF2B5EF4-FFF2-40B4-BE49-F238E27FC236}">
                <a16:creationId xmlns:a16="http://schemas.microsoft.com/office/drawing/2014/main" id="{FB4E52B3-E9D3-7EAB-E7C7-07D4547D206D}"/>
              </a:ext>
            </a:extLst>
          </p:cNvPr>
          <p:cNvSpPr>
            <a:spLocks noGrp="1"/>
          </p:cNvSpPr>
          <p:nvPr>
            <p:ph sz="quarter" idx="15"/>
          </p:nvPr>
        </p:nvSpPr>
        <p:spPr>
          <a:xfrm>
            <a:off x="594360" y="2670664"/>
            <a:ext cx="8110025" cy="3597470"/>
          </a:xfrm>
        </p:spPr>
        <p:txBody>
          <a:bodyPr rtlCol="0"/>
          <a:lstStyle>
            <a:defPPr>
              <a:defRPr lang="it-IT"/>
            </a:defPPr>
          </a:lstStyle>
          <a:p>
            <a:pPr rtl="0"/>
            <a:r>
              <a:rPr lang="it-IT" dirty="0"/>
              <a:t>Guardando alla put-call </a:t>
            </a:r>
            <a:r>
              <a:rPr lang="it-IT" dirty="0" err="1"/>
              <a:t>parity</a:t>
            </a:r>
            <a:r>
              <a:rPr lang="it-IT" dirty="0"/>
              <a:t> </a:t>
            </a:r>
            <a:r>
              <a:rPr lang="it-IT" dirty="0" err="1"/>
              <a:t>equation</a:t>
            </a:r>
            <a:r>
              <a:rPr lang="it-IT" dirty="0"/>
              <a:t> è evidente come i dati di mercato vadano a stringersi sulla retta di regressione, questo ci indica che il mercato è effettivamente privo di arbitraggi e coerente con il modello CRR, questo viene confermato dal fatto che il prezzo reale di opzioni e stock passa per lo più dentro l’albero binomiale delle predizioni.</a:t>
            </a:r>
          </a:p>
          <a:p>
            <a:pPr rtl="0"/>
            <a:r>
              <a:rPr lang="it-IT" dirty="0"/>
              <a:t>Il modello CRR quindi ci offre degli strumenti validi per definire e predire il prezzo di mercato di stock ed opzioni.</a:t>
            </a:r>
          </a:p>
        </p:txBody>
      </p:sp>
      <p:pic>
        <p:nvPicPr>
          <p:cNvPr id="5" name="Segnaposto contenuto 4" descr="Immagine che contiene cerchio, simbolo, Elementi grafici, cartone animato&#10;&#10;Il contenuto generato dall'IA potrebbe non essere corretto.">
            <a:extLst>
              <a:ext uri="{FF2B5EF4-FFF2-40B4-BE49-F238E27FC236}">
                <a16:creationId xmlns:a16="http://schemas.microsoft.com/office/drawing/2014/main" id="{C9D0818C-0351-725B-8D38-EB0C6462EFC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rot="10800000" flipV="1">
            <a:off x="9798148" y="3763108"/>
            <a:ext cx="1799492" cy="1799492"/>
          </a:xfrm>
        </p:spPr>
      </p:pic>
    </p:spTree>
    <p:extLst>
      <p:ext uri="{BB962C8B-B14F-4D97-AF65-F5344CB8AC3E}">
        <p14:creationId xmlns:p14="http://schemas.microsoft.com/office/powerpoint/2010/main" val="2155422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0C1B7-6E4E-3DEE-50C0-1CA3B14303EE}"/>
              </a:ext>
            </a:extLst>
          </p:cNvPr>
          <p:cNvSpPr>
            <a:spLocks noGrp="1"/>
          </p:cNvSpPr>
          <p:nvPr>
            <p:ph type="ctrTitle"/>
          </p:nvPr>
        </p:nvSpPr>
        <p:spPr>
          <a:xfrm>
            <a:off x="594359" y="411479"/>
            <a:ext cx="8128535" cy="3291840"/>
          </a:xfrm>
        </p:spPr>
        <p:txBody>
          <a:bodyPr rtlCol="0"/>
          <a:lstStyle>
            <a:defPPr>
              <a:defRPr lang="it-IT"/>
            </a:defPPr>
          </a:lstStyle>
          <a:p>
            <a:pPr rtl="0"/>
            <a:r>
              <a:rPr lang="it-IT" b="0" dirty="0"/>
              <a:t>Grazie per l’attenzione</a:t>
            </a:r>
          </a:p>
        </p:txBody>
      </p:sp>
      <p:sp>
        <p:nvSpPr>
          <p:cNvPr id="3" name="Segnaposto testo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920740" cy="1645920"/>
          </a:xfrm>
        </p:spPr>
        <p:txBody>
          <a:bodyPr rtlCol="0"/>
          <a:lstStyle>
            <a:defPPr>
              <a:defRPr lang="it-IT"/>
            </a:defPPr>
          </a:lstStyle>
          <a:p>
            <a:pPr rtl="0"/>
            <a:r>
              <a:rPr lang="it-IT" dirty="0">
                <a:solidFill>
                  <a:schemeClr val="bg1"/>
                </a:solidFill>
              </a:rPr>
              <a:t>Matteo Conti - 0323728</a:t>
            </a:r>
          </a:p>
          <a:p>
            <a:pPr rtl="0"/>
            <a:r>
              <a:rPr lang="it-IT" dirty="0">
                <a:solidFill>
                  <a:schemeClr val="bg1"/>
                </a:solidFill>
              </a:rPr>
              <a:t>Mail: matteo.conti.97@students.uniroma2.eu</a:t>
            </a:r>
          </a:p>
          <a:p>
            <a:pPr rtl="0"/>
            <a:r>
              <a:rPr lang="it-IT" dirty="0" err="1">
                <a:solidFill>
                  <a:schemeClr val="bg1"/>
                </a:solidFill>
              </a:rPr>
              <a:t>Github</a:t>
            </a:r>
            <a:r>
              <a:rPr lang="it-IT" dirty="0">
                <a:solidFill>
                  <a:schemeClr val="bg1"/>
                </a:solidFill>
              </a:rPr>
              <a:t>: </a:t>
            </a:r>
            <a:r>
              <a:rPr lang="it-IT" dirty="0">
                <a:hlinkClick r:id="rId3"/>
              </a:rPr>
              <a:t>matteo-conti-97/</a:t>
            </a:r>
            <a:r>
              <a:rPr lang="it-IT" dirty="0" err="1">
                <a:hlinkClick r:id="rId3"/>
              </a:rPr>
              <a:t>MPSMF_Project</a:t>
            </a:r>
            <a:endParaRPr lang="it-IT" dirty="0">
              <a:solidFill>
                <a:schemeClr val="bg1"/>
              </a:solidFill>
            </a:endParaRPr>
          </a:p>
        </p:txBody>
      </p:sp>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3DD5-C09E-340D-9443-6AF3B38090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401ECA-D7AC-E56D-415E-7A046CC0B761}"/>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Contesto(1)</a:t>
            </a:r>
          </a:p>
        </p:txBody>
      </p:sp>
      <p:sp>
        <p:nvSpPr>
          <p:cNvPr id="3" name="Segnaposto contenuto 2">
            <a:extLst>
              <a:ext uri="{FF2B5EF4-FFF2-40B4-BE49-F238E27FC236}">
                <a16:creationId xmlns:a16="http://schemas.microsoft.com/office/drawing/2014/main" id="{CBC14D58-BE2E-A75C-789A-A0B9CA52CA73}"/>
              </a:ext>
            </a:extLst>
          </p:cNvPr>
          <p:cNvSpPr>
            <a:spLocks noGrp="1"/>
          </p:cNvSpPr>
          <p:nvPr>
            <p:ph sz="quarter" idx="15"/>
          </p:nvPr>
        </p:nvSpPr>
        <p:spPr>
          <a:xfrm>
            <a:off x="594360" y="2393783"/>
            <a:ext cx="8167503" cy="3597470"/>
          </a:xfrm>
        </p:spPr>
        <p:txBody>
          <a:bodyPr rtlCol="0">
            <a:normAutofit/>
          </a:bodyPr>
          <a:lstStyle>
            <a:defPPr>
              <a:defRPr lang="it-IT"/>
            </a:defPPr>
          </a:lstStyle>
          <a:p>
            <a:pPr rtl="0"/>
            <a:r>
              <a:rPr lang="it-IT" sz="1600" dirty="0"/>
              <a:t>Nel contesto dei mercati finanziari, l'analisi statistica riveste un ruolo fondamentale nel comprendere e modellare il comportamento dei prezzi degli strumenti finanziari, i quali sono soggetti a fluttuazioni che dipendono da una varietà di fattori:</a:t>
            </a:r>
          </a:p>
          <a:p>
            <a:pPr marL="342900" indent="-342900" rtl="0">
              <a:lnSpc>
                <a:spcPct val="100000"/>
              </a:lnSpc>
              <a:buFont typeface="Arial" panose="020B0604020202020204" pitchFamily="34" charset="0"/>
              <a:buChar char="•"/>
            </a:pPr>
            <a:r>
              <a:rPr lang="it-IT" sz="1600" dirty="0"/>
              <a:t>Notizie economiche</a:t>
            </a:r>
          </a:p>
          <a:p>
            <a:pPr marL="342900" indent="-342900" rtl="0">
              <a:lnSpc>
                <a:spcPct val="100000"/>
              </a:lnSpc>
              <a:buFont typeface="Arial" panose="020B0604020202020204" pitchFamily="34" charset="0"/>
              <a:buChar char="•"/>
            </a:pPr>
            <a:r>
              <a:rPr lang="it-IT" sz="1600" dirty="0"/>
              <a:t>Decisioni politiche</a:t>
            </a:r>
          </a:p>
          <a:p>
            <a:pPr marL="342900" indent="-342900" rtl="0">
              <a:lnSpc>
                <a:spcPct val="100000"/>
              </a:lnSpc>
              <a:buFont typeface="Arial" panose="020B0604020202020204" pitchFamily="34" charset="0"/>
              <a:buChar char="•"/>
            </a:pPr>
            <a:r>
              <a:rPr lang="it-IT" sz="1600" dirty="0"/>
              <a:t>Aspettative </a:t>
            </a:r>
          </a:p>
          <a:p>
            <a:pPr marL="342900" indent="-342900" rtl="0">
              <a:lnSpc>
                <a:spcPct val="100000"/>
              </a:lnSpc>
              <a:buFont typeface="Arial" panose="020B0604020202020204" pitchFamily="34" charset="0"/>
              <a:buChar char="•"/>
            </a:pPr>
            <a:r>
              <a:rPr lang="it-IT" sz="1600" dirty="0"/>
              <a:t>Domanda e offerta</a:t>
            </a:r>
          </a:p>
          <a:p>
            <a:pPr rtl="0">
              <a:lnSpc>
                <a:spcPct val="100000"/>
              </a:lnSpc>
            </a:pPr>
            <a:r>
              <a:rPr lang="it-IT" sz="1600" dirty="0"/>
              <a:t>In questo progetto verranno considerati degli strumenti statistici che ci permetteranno di analizzare il comportamento di alcuni derivati, le </a:t>
            </a:r>
            <a:r>
              <a:rPr lang="it-IT" sz="1600" b="1" dirty="0"/>
              <a:t>opzioni</a:t>
            </a:r>
            <a:r>
              <a:rPr lang="it-IT" sz="1600" dirty="0"/>
              <a:t>.</a:t>
            </a:r>
          </a:p>
        </p:txBody>
      </p:sp>
      <p:pic>
        <p:nvPicPr>
          <p:cNvPr id="10" name="Segnaposto contenuto 9" descr="Immagine che contiene schermata, Elementi grafici, design, pixel&#10;&#10;Descrizione generata automaticamente">
            <a:extLst>
              <a:ext uri="{FF2B5EF4-FFF2-40B4-BE49-F238E27FC236}">
                <a16:creationId xmlns:a16="http://schemas.microsoft.com/office/drawing/2014/main" id="{F4FD45BE-BD05-5747-9346-184DDB933EE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8999765" y="2959101"/>
            <a:ext cx="2466833" cy="2466833"/>
          </a:xfrm>
        </p:spPr>
      </p:pic>
    </p:spTree>
    <p:extLst>
      <p:ext uri="{BB962C8B-B14F-4D97-AF65-F5344CB8AC3E}">
        <p14:creationId xmlns:p14="http://schemas.microsoft.com/office/powerpoint/2010/main" val="30177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EAB9B-2272-3991-3A46-D093464578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6B8B4EB-D44B-2265-9B74-06391EC5F3B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4CC6D74-1C95-2D33-8688-FB3B1FA5D2F3}"/>
                  </a:ext>
                </a:extLst>
              </p:cNvPr>
              <p:cNvSpPr>
                <a:spLocks noGrp="1"/>
              </p:cNvSpPr>
              <p:nvPr>
                <p:ph sz="quarter" idx="15"/>
              </p:nvPr>
            </p:nvSpPr>
            <p:spPr>
              <a:xfrm>
                <a:off x="594360" y="2417846"/>
                <a:ext cx="8167503" cy="3597470"/>
              </a:xfrm>
            </p:spPr>
            <p:txBody>
              <a:bodyPr rtlCol="0">
                <a:normAutofit/>
              </a:bodyPr>
              <a:lstStyle>
                <a:defPPr>
                  <a:defRPr lang="it-IT"/>
                </a:defPPr>
              </a:lstStyle>
              <a:p>
                <a:pPr rtl="0"/>
                <a:r>
                  <a:rPr lang="it-IT" sz="1600" dirty="0"/>
                  <a:t>Nel progetto verranno considerate due tipi di azioni:</a:t>
                </a:r>
              </a:p>
              <a:p>
                <a:pPr marL="285750" indent="-285750" rtl="0">
                  <a:buFont typeface="Arial" panose="020B0604020202020204" pitchFamily="34" charset="0"/>
                  <a:buChar char="•"/>
                </a:pPr>
                <a:r>
                  <a:rPr lang="it-IT" sz="1600" b="1" dirty="0"/>
                  <a:t>Opzioni europee</a:t>
                </a:r>
                <a:r>
                  <a:rPr lang="it-IT" sz="1600" dirty="0"/>
                  <a:t>, che possono essere esercitate solo a scadenza</a:t>
                </a:r>
              </a:p>
              <a:p>
                <a:pPr>
                  <a:lnSpc>
                    <a:spcPct val="250000"/>
                  </a:lnSpc>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r>
                  <a:rPr lang="it-IT" sz="1600" b="1" dirty="0"/>
                  <a:t>Opzioni americane</a:t>
                </a:r>
                <a:r>
                  <a:rPr lang="it-IT" sz="1600" dirty="0"/>
                  <a:t>, che possono essere esercitate anche prima della scadenza</a:t>
                </a:r>
              </a:p>
              <a:p>
                <a:pPr marL="0" lvl="1" indent="0">
                  <a:lnSpc>
                    <a:spcPct val="250000"/>
                  </a:lnSpc>
                  <a:buNone/>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𝑡</m:t>
                          </m:r>
                        </m:sub>
                      </m:sSub>
                      <m:func>
                        <m:funcPr>
                          <m:ctrlPr>
                            <a:rPr lang="it-IT" sz="1600" b="0" i="1" smtClean="0">
                              <a:latin typeface="Cambria Math" panose="02040503050406030204" pitchFamily="18" charset="0"/>
                            </a:rPr>
                          </m:ctrlPr>
                        </m:funcPr>
                        <m:fName>
                          <m:r>
                            <a:rPr lang="it-IT" sz="1600" b="0" i="1" smtClean="0">
                              <a:latin typeface="Cambria Math" panose="02040503050406030204" pitchFamily="18" charset="0"/>
                              <a:ea typeface="Cambria Math" panose="02040503050406030204" pitchFamily="18" charset="0"/>
                            </a:rPr>
                            <m:t>≥</m:t>
                          </m:r>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sSup>
                                    <m:sSupPr>
                                      <m:ctrlPr>
                                        <a:rPr lang="it-IT" sz="1600" b="0" i="1" smtClean="0">
                                          <a:latin typeface="Cambria Math" panose="02040503050406030204" pitchFamily="18" charset="0"/>
                                        </a:rPr>
                                      </m:ctrlPr>
                                    </m:sSupPr>
                                    <m:e>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e>
                                    <m:sup>
                                      <m:r>
                                        <a:rPr lang="it-IT" sz="1600" b="0" i="1" smtClean="0">
                                          <a:latin typeface="Cambria Math" panose="02040503050406030204" pitchFamily="18" charset="0"/>
                                        </a:rPr>
                                        <m:t>𝑇</m:t>
                                      </m:r>
                                      <m:r>
                                        <a:rPr lang="it-IT" sz="1600" b="0" i="1" smtClean="0">
                                          <a:latin typeface="Cambria Math" panose="02040503050406030204" pitchFamily="18" charset="0"/>
                                        </a:rPr>
                                        <m:t>−</m:t>
                                      </m:r>
                                      <m:r>
                                        <a:rPr lang="it-IT" sz="1600" b="0" i="1" smtClean="0">
                                          <a:latin typeface="Cambria Math" panose="02040503050406030204" pitchFamily="18" charset="0"/>
                                        </a:rPr>
                                        <m:t>𝑡</m:t>
                                      </m:r>
                                    </m:sup>
                                  </m:sSup>
                                </m:den>
                              </m:f>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𝑛</m:t>
                          </m:r>
                        </m:sub>
                      </m:sSub>
                      <m:r>
                        <a:rPr lang="it-IT" sz="1600" i="1">
                          <a:latin typeface="Cambria Math" panose="02040503050406030204" pitchFamily="18" charset="0"/>
                          <a:ea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𝑛</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endParaRPr lang="it-IT" sz="1600" dirty="0"/>
              </a:p>
            </p:txBody>
          </p:sp>
        </mc:Choice>
        <mc:Fallback xmlns="">
          <p:sp>
            <p:nvSpPr>
              <p:cNvPr id="3" name="Segnaposto contenuto 2">
                <a:extLst>
                  <a:ext uri="{FF2B5EF4-FFF2-40B4-BE49-F238E27FC236}">
                    <a16:creationId xmlns:a16="http://schemas.microsoft.com/office/drawing/2014/main" id="{04CC6D74-1C95-2D33-8688-FB3B1FA5D2F3}"/>
                  </a:ext>
                </a:extLst>
              </p:cNvPr>
              <p:cNvSpPr>
                <a:spLocks noGrp="1" noRot="1" noChangeAspect="1" noMove="1" noResize="1" noEditPoints="1" noAdjustHandles="1" noChangeArrowheads="1" noChangeShapeType="1" noTextEdit="1"/>
              </p:cNvSpPr>
              <p:nvPr>
                <p:ph sz="quarter" idx="15"/>
              </p:nvPr>
            </p:nvSpPr>
            <p:spPr>
              <a:xfrm>
                <a:off x="594360" y="2417846"/>
                <a:ext cx="8167503" cy="3597470"/>
              </a:xfrm>
              <a:blipFill>
                <a:blip r:embed="rId3"/>
                <a:stretch>
                  <a:fillRect l="-1568" t="-1186"/>
                </a:stretch>
              </a:blipFill>
            </p:spPr>
            <p:txBody>
              <a:bodyPr/>
              <a:lstStyle/>
              <a:p>
                <a:r>
                  <a:rPr lang="it-IT">
                    <a:noFill/>
                  </a:rPr>
                  <a:t> </a:t>
                </a:r>
              </a:p>
            </p:txBody>
          </p:sp>
        </mc:Fallback>
      </mc:AlternateContent>
      <p:sp>
        <p:nvSpPr>
          <p:cNvPr id="5" name="Segnaposto contenuto 4">
            <a:extLst>
              <a:ext uri="{FF2B5EF4-FFF2-40B4-BE49-F238E27FC236}">
                <a16:creationId xmlns:a16="http://schemas.microsoft.com/office/drawing/2014/main" id="{C34E8DC3-9913-D74F-234E-F7CB85903728}"/>
              </a:ext>
            </a:extLst>
          </p:cNvPr>
          <p:cNvSpPr>
            <a:spLocks noGrp="1"/>
          </p:cNvSpPr>
          <p:nvPr>
            <p:ph sz="quarter" idx="16"/>
          </p:nvPr>
        </p:nvSpPr>
        <p:spPr>
          <a:xfrm>
            <a:off x="9799093" y="191069"/>
            <a:ext cx="2068062" cy="1183380"/>
          </a:xfrm>
        </p:spPr>
        <p:txBody>
          <a:bodyPr/>
          <a:lstStyle/>
          <a:p>
            <a:endParaRPr lang="it-IT" dirty="0"/>
          </a:p>
        </p:txBody>
      </p:sp>
      <p:pic>
        <p:nvPicPr>
          <p:cNvPr id="8" name="Immagine 7">
            <a:extLst>
              <a:ext uri="{FF2B5EF4-FFF2-40B4-BE49-F238E27FC236}">
                <a16:creationId xmlns:a16="http://schemas.microsoft.com/office/drawing/2014/main" id="{282712F7-BFD2-2845-7240-3ADF7F535FBF}"/>
              </a:ext>
            </a:extLst>
          </p:cNvPr>
          <p:cNvPicPr>
            <a:picLocks noChangeAspect="1"/>
          </p:cNvPicPr>
          <p:nvPr/>
        </p:nvPicPr>
        <p:blipFill>
          <a:blip r:embed="rId4"/>
          <a:stretch>
            <a:fillRect/>
          </a:stretch>
        </p:blipFill>
        <p:spPr>
          <a:xfrm>
            <a:off x="8069256" y="3099326"/>
            <a:ext cx="3797899" cy="2915990"/>
          </a:xfrm>
          <a:prstGeom prst="rect">
            <a:avLst/>
          </a:prstGeom>
        </p:spPr>
      </p:pic>
    </p:spTree>
    <p:extLst>
      <p:ext uri="{BB962C8B-B14F-4D97-AF65-F5344CB8AC3E}">
        <p14:creationId xmlns:p14="http://schemas.microsoft.com/office/powerpoint/2010/main" val="405481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7C2E-E6FA-6560-6972-40B4D144F9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D2C5834-28BD-29EF-A74A-A3888BF5159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Obbiettivi</a:t>
            </a:r>
          </a:p>
        </p:txBody>
      </p:sp>
      <p:sp>
        <p:nvSpPr>
          <p:cNvPr id="3" name="Segnaposto contenuto 2">
            <a:extLst>
              <a:ext uri="{FF2B5EF4-FFF2-40B4-BE49-F238E27FC236}">
                <a16:creationId xmlns:a16="http://schemas.microsoft.com/office/drawing/2014/main" id="{6D98A448-36AF-52D4-D4A8-DFB4C6BED249}"/>
              </a:ext>
            </a:extLst>
          </p:cNvPr>
          <p:cNvSpPr>
            <a:spLocks noGrp="1"/>
          </p:cNvSpPr>
          <p:nvPr>
            <p:ph sz="quarter" idx="15"/>
          </p:nvPr>
        </p:nvSpPr>
        <p:spPr>
          <a:xfrm>
            <a:off x="594360" y="2363704"/>
            <a:ext cx="9861082" cy="3597470"/>
          </a:xfrm>
        </p:spPr>
        <p:txBody>
          <a:bodyPr rtlCol="0">
            <a:noAutofit/>
          </a:bodyPr>
          <a:lstStyle>
            <a:defPPr>
              <a:defRPr lang="it-IT"/>
            </a:defPPr>
          </a:lstStyle>
          <a:p>
            <a:pPr rtl="0"/>
            <a:r>
              <a:rPr lang="it-IT" sz="1600" dirty="0"/>
              <a:t>In questo progetto si vuole utilizzare il modello </a:t>
            </a:r>
            <a:r>
              <a:rPr lang="it-IT" sz="1600" b="1" dirty="0"/>
              <a:t>CRR </a:t>
            </a:r>
            <a:r>
              <a:rPr lang="it-IT" sz="1600" dirty="0"/>
              <a:t>nella sua variante mono e multi periodale per predire i prezzi delle opzioni europee ed americane, nel dettaglio verranno analizzati i seguenti titoli, utilizzando dati del mese di novembre 2024:</a:t>
            </a:r>
          </a:p>
          <a:p>
            <a:pPr marL="285750" indent="-285750" rtl="0">
              <a:buFont typeface="Arial" panose="020B0604020202020204" pitchFamily="34" charset="0"/>
              <a:buChar char="•"/>
            </a:pPr>
            <a:r>
              <a:rPr lang="it-IT" sz="1600" b="1" dirty="0"/>
              <a:t>SPX</a:t>
            </a:r>
            <a:r>
              <a:rPr lang="it-IT" sz="1600" dirty="0"/>
              <a:t>, indice che segue le 500 aziende con maggiore capitalizzazione nel mercato statunitense</a:t>
            </a:r>
          </a:p>
          <a:p>
            <a:pPr marL="285750" indent="-285750" rtl="0">
              <a:buFont typeface="Arial" panose="020B0604020202020204" pitchFamily="34" charset="0"/>
              <a:buChar char="•"/>
            </a:pPr>
            <a:r>
              <a:rPr lang="it-IT" sz="1600" b="1" dirty="0"/>
              <a:t>RUT</a:t>
            </a:r>
            <a:r>
              <a:rPr lang="it-IT" sz="1600" dirty="0"/>
              <a:t>, indice che segue le 2000 aziende con minore capitalizzazione tra le 3000 a </a:t>
            </a:r>
            <a:r>
              <a:rPr lang="it-IT" sz="1600" dirty="0" err="1"/>
              <a:t>piú</a:t>
            </a:r>
            <a:r>
              <a:rPr lang="it-IT" sz="1600" dirty="0"/>
              <a:t> alta capitalizzazione nel mercato statunitense</a:t>
            </a:r>
          </a:p>
          <a:p>
            <a:pPr marL="285750" indent="-285750" rtl="0">
              <a:buFont typeface="Arial" panose="020B0604020202020204" pitchFamily="34" charset="0"/>
              <a:buChar char="•"/>
            </a:pPr>
            <a:r>
              <a:rPr lang="it-IT" sz="1600" b="1" dirty="0"/>
              <a:t>NDX</a:t>
            </a:r>
            <a:r>
              <a:rPr lang="it-IT" sz="1600" dirty="0"/>
              <a:t>, indice che segue le 100 aziende non finanziare con maggiore capitalizzazione nel NASDAQ</a:t>
            </a:r>
          </a:p>
          <a:p>
            <a:pPr rtl="0"/>
            <a:r>
              <a:rPr lang="it-IT" sz="1600" dirty="0"/>
              <a:t>Mentre per le opzioni americane:</a:t>
            </a:r>
          </a:p>
          <a:p>
            <a:pPr marL="285750" indent="-285750" rtl="0">
              <a:buFont typeface="Arial" panose="020B0604020202020204" pitchFamily="34" charset="0"/>
              <a:buChar char="•"/>
            </a:pPr>
            <a:r>
              <a:rPr lang="it-IT" sz="1600" b="1" dirty="0"/>
              <a:t>NVDA</a:t>
            </a:r>
            <a:r>
              <a:rPr lang="it-IT" sz="1600" dirty="0"/>
              <a:t>, cioè le azioni di Nvidia, azienda nel campo tecnologico</a:t>
            </a:r>
          </a:p>
          <a:p>
            <a:pPr marL="285750" indent="-285750" rtl="0">
              <a:buFont typeface="Arial" panose="020B0604020202020204" pitchFamily="34" charset="0"/>
              <a:buChar char="•"/>
            </a:pPr>
            <a:r>
              <a:rPr lang="it-IT" sz="1600" b="1" dirty="0"/>
              <a:t>XOM</a:t>
            </a:r>
            <a:r>
              <a:rPr lang="it-IT" sz="1600" dirty="0"/>
              <a:t>, cioè le azioni di Exxon Mobil </a:t>
            </a:r>
            <a:r>
              <a:rPr lang="it-IT" sz="1600" dirty="0" err="1"/>
              <a:t>Corp</a:t>
            </a:r>
            <a:r>
              <a:rPr lang="it-IT" sz="1600" dirty="0"/>
              <a:t>, azienda nel campo energia</a:t>
            </a:r>
          </a:p>
          <a:p>
            <a:pPr marL="285750" indent="-285750" rtl="0">
              <a:buFont typeface="Arial" panose="020B0604020202020204" pitchFamily="34" charset="0"/>
              <a:buChar char="•"/>
            </a:pPr>
            <a:r>
              <a:rPr lang="it-IT" sz="1600" b="1" dirty="0"/>
              <a:t>JNJ</a:t>
            </a:r>
            <a:r>
              <a:rPr lang="it-IT" sz="1600" dirty="0"/>
              <a:t>, cioè le azioni di Johnson &amp; Johnson, azienda nel campo </a:t>
            </a:r>
            <a:r>
              <a:rPr lang="it-IT" sz="1600" dirty="0" err="1"/>
              <a:t>sanitá</a:t>
            </a:r>
            <a:r>
              <a:rPr lang="it-IT" sz="1600" dirty="0"/>
              <a:t> </a:t>
            </a:r>
          </a:p>
          <a:p>
            <a:pPr marL="285750" indent="-285750" rtl="0">
              <a:buFont typeface="Arial" panose="020B0604020202020204" pitchFamily="34" charset="0"/>
              <a:buChar char="•"/>
            </a:pPr>
            <a:endParaRPr lang="it-IT" sz="1600" dirty="0"/>
          </a:p>
        </p:txBody>
      </p:sp>
      <p:pic>
        <p:nvPicPr>
          <p:cNvPr id="10" name="Segnaposto contenuto 9" descr="Immagine che contiene Carattere, Elementi grafici, tipografia, design&#10;&#10;Descrizione generata automaticamente">
            <a:extLst>
              <a:ext uri="{FF2B5EF4-FFF2-40B4-BE49-F238E27FC236}">
                <a16:creationId xmlns:a16="http://schemas.microsoft.com/office/drawing/2014/main" id="{D639A9D6-B438-26AC-E00D-6A45FBBA447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9976514" y="4166696"/>
            <a:ext cx="2054990" cy="1155931"/>
          </a:xfrm>
        </p:spPr>
      </p:pic>
      <p:pic>
        <p:nvPicPr>
          <p:cNvPr id="12" name="Immagine 11" descr="Immagine che contiene Carattere, Elementi grafici, grafica, testo&#10;&#10;Descrizione generata automaticamente">
            <a:extLst>
              <a:ext uri="{FF2B5EF4-FFF2-40B4-BE49-F238E27FC236}">
                <a16:creationId xmlns:a16="http://schemas.microsoft.com/office/drawing/2014/main" id="{1B23DB68-2DAF-4115-2623-3D87673C5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294" y="5403386"/>
            <a:ext cx="1676013" cy="315649"/>
          </a:xfrm>
          <a:prstGeom prst="rect">
            <a:avLst/>
          </a:prstGeom>
        </p:spPr>
      </p:pic>
      <p:pic>
        <p:nvPicPr>
          <p:cNvPr id="14" name="Immagine 13" descr="Immagine che contiene simbolo, Elementi grafici, logo, design&#10;&#10;Descrizione generata automaticamente">
            <a:extLst>
              <a:ext uri="{FF2B5EF4-FFF2-40B4-BE49-F238E27FC236}">
                <a16:creationId xmlns:a16="http://schemas.microsoft.com/office/drawing/2014/main" id="{D579C528-0162-45B1-55F2-823918783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6261" y="5601274"/>
            <a:ext cx="1291379" cy="950879"/>
          </a:xfrm>
          <a:prstGeom prst="rect">
            <a:avLst/>
          </a:prstGeom>
        </p:spPr>
      </p:pic>
    </p:spTree>
    <p:extLst>
      <p:ext uri="{BB962C8B-B14F-4D97-AF65-F5344CB8AC3E}">
        <p14:creationId xmlns:p14="http://schemas.microsoft.com/office/powerpoint/2010/main" val="318336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AA32-8039-D014-DDCB-E646E9A333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54D2098-162F-1ACB-4612-260260C44C9A}"/>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(1)</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746733C-5E3E-9FF1-24D6-F5517510F755}"/>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dirty="0"/>
                  <a:t>L’andamento del prezzo di un titolo, data la sua natura, può essere modellato come un processo stocastico, per caratterizzare tale processo possono essere utilizzati diversi approcci.                              Nel nostro caso consideriamo il modello </a:t>
                </a:r>
                <a:r>
                  <a:rPr lang="it-IT" sz="1600" b="1" dirty="0"/>
                  <a:t>CRR </a:t>
                </a:r>
                <a:r>
                  <a:rPr lang="it-IT" sz="1600" dirty="0"/>
                  <a:t>il quale descrive l’andamento del prezzo di un titolo attraverso un processo binomiale in cui in ogni istante:</a:t>
                </a:r>
              </a:p>
              <a:p>
                <a:pPr>
                  <a:lnSpc>
                    <a:spcPct val="150000"/>
                  </a:lnSpc>
                </a:pPr>
                <a14:m>
                  <m:oMathPara xmlns:m="http://schemas.openxmlformats.org/officeDocument/2006/math">
                    <m:oMathParaPr>
                      <m:jc m:val="centerGroup"/>
                    </m:oMathParaPr>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e>
                        <m:sub>
                          <m:r>
                            <a:rPr lang="it-IT" i="1">
                              <a:latin typeface="Cambria Math" panose="02040503050406030204" pitchFamily="18" charset="0"/>
                            </a:rPr>
                            <m:t>𝑛</m:t>
                          </m:r>
                          <m:r>
                            <a:rPr lang="it-IT" i="1">
                              <a:latin typeface="Cambria Math" panose="02040503050406030204" pitchFamily="18" charset="0"/>
                            </a:rPr>
                            <m:t>=1</m:t>
                          </m:r>
                        </m:sub>
                        <m:sup>
                          <m:r>
                            <a:rPr lang="it-IT" i="1">
                              <a:latin typeface="Cambria Math" panose="02040503050406030204" pitchFamily="18" charset="0"/>
                            </a:rPr>
                            <m:t>𝑁</m:t>
                          </m:r>
                        </m:sup>
                      </m:sSubSup>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b="0" i="1" smtClean="0">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smtClean="0">
                                  <a:latin typeface="Cambria Math" panose="02040503050406030204" pitchFamily="18" charset="0"/>
                                </a:rPr>
                              </m:ctrlPr>
                            </m:eqArrPr>
                            <m:e>
                              <m:r>
                                <a:rPr lang="it-IT" i="1">
                                  <a:latin typeface="Cambria Math" panose="02040503050406030204" pitchFamily="18" charset="0"/>
                                </a:rPr>
                                <m:t>𝑢</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𝑝</m:t>
                                  </m:r>
                                </m:e>
                              </m:acc>
                              <m:r>
                                <a:rPr lang="it-IT" i="1">
                                  <a:latin typeface="Cambria Math" panose="02040503050406030204" pitchFamily="18" charset="0"/>
                                </a:rPr>
                                <m:t>  </m:t>
                              </m:r>
                            </m:e>
                            <m:e>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e>
                              </m:acc>
                            </m:e>
                          </m:eqArr>
                        </m:e>
                      </m:d>
                      <m:r>
                        <a:rPr lang="it-IT" b="0" i="1" smtClean="0">
                          <a:latin typeface="Cambria Math" panose="02040503050406030204" pitchFamily="18" charset="0"/>
                        </a:rPr>
                        <m:t>  </m:t>
                      </m:r>
                      <m:r>
                        <a:rPr lang="it-IT" b="0" i="1" smtClean="0">
                          <a:latin typeface="Cambria Math" panose="02040503050406030204" pitchFamily="18" charset="0"/>
                        </a:rPr>
                        <m:t>𝑐𝑖𝑜</m:t>
                      </m:r>
                      <m:r>
                        <a:rPr lang="it-IT" b="0" i="1" smtClean="0">
                          <a:latin typeface="Cambria Math" panose="02040503050406030204" pitchFamily="18" charset="0"/>
                        </a:rPr>
                        <m:t>è   </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r>
                        <a:rPr lang="it-IT" i="1">
                          <a:latin typeface="Cambria Math" panose="02040503050406030204" pitchFamily="18" charset="0"/>
                        </a:rPr>
                        <m:t>~</m:t>
                      </m:r>
                      <m:r>
                        <a:rPr lang="it-IT" i="1">
                          <a:latin typeface="Cambria Math" panose="02040503050406030204" pitchFamily="18" charset="0"/>
                        </a:rPr>
                        <m:t>𝐵𝑒𝑟</m:t>
                      </m:r>
                      <m:d>
                        <m:dPr>
                          <m:ctrlPr>
                            <a:rPr lang="it-IT" i="1">
                              <a:latin typeface="Cambria Math" panose="02040503050406030204" pitchFamily="18" charset="0"/>
                            </a:rPr>
                          </m:ctrlPr>
                        </m:d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d>
                    </m:oMath>
                  </m:oMathPara>
                </a14:m>
                <a:endParaRPr lang="it-IT" sz="1600" dirty="0"/>
              </a:p>
              <a:p>
                <a:pPr>
                  <a:lnSpc>
                    <a:spcPct val="100000"/>
                  </a:lnSpc>
                </a:pPr>
                <a:r>
                  <a:rPr lang="it-IT" sz="1600" dirty="0"/>
                  <a:t>Questo significa che in ogni stante il prezzo può salire </a:t>
                </a:r>
                <a:r>
                  <a:rPr lang="it-IT" sz="1600" i="1" dirty="0"/>
                  <a:t>[scendere] </a:t>
                </a:r>
                <a:r>
                  <a:rPr lang="it-IT" sz="1600" dirty="0"/>
                  <a:t>di un fattore u </a:t>
                </a:r>
                <a:r>
                  <a:rPr lang="it-IT" sz="1600" i="1" dirty="0"/>
                  <a:t>[d] </a:t>
                </a:r>
                <a:r>
                  <a:rPr lang="it-IT" sz="1600" dirty="0"/>
                  <a:t>con probabilità </a:t>
                </a:r>
                <a14:m>
                  <m:oMath xmlns:m="http://schemas.openxmlformats.org/officeDocument/2006/math">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oMath>
                </a14:m>
                <a:r>
                  <a:rPr lang="it-IT" sz="1600" dirty="0"/>
                  <a:t> </a:t>
                </a:r>
                <a:r>
                  <a:rPr lang="it-IT" sz="1600" i="1" dirty="0"/>
                  <a:t>[</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𝑞</m:t>
                        </m:r>
                      </m:e>
                    </m:acc>
                    <m:r>
                      <a:rPr lang="it-IT" sz="1600" i="1">
                        <a:latin typeface="Cambria Math" panose="02040503050406030204" pitchFamily="18" charset="0"/>
                      </a:rPr>
                      <m:t> </m:t>
                    </m:r>
                  </m:oMath>
                </a14:m>
                <a:r>
                  <a:rPr lang="it-IT" sz="1600" i="1" dirty="0"/>
                  <a:t>=1-</a:t>
                </a:r>
                <a:r>
                  <a:rPr lang="it-IT" sz="1600" dirty="0"/>
                  <a:t> </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𝑝</m:t>
                        </m:r>
                      </m:e>
                    </m:acc>
                  </m:oMath>
                </a14:m>
                <a:r>
                  <a:rPr lang="it-IT" sz="1600" i="1" dirty="0"/>
                  <a:t>]</a:t>
                </a:r>
                <a:r>
                  <a:rPr lang="it-IT" sz="1600" dirty="0"/>
                  <a:t>,</a:t>
                </a:r>
                <a:r>
                  <a:rPr lang="it-IT" sz="1600" i="1" dirty="0"/>
                  <a:t> </a:t>
                </a:r>
                <a:r>
                  <a:rPr lang="it-IT" sz="1600" dirty="0"/>
                  <a:t>dove p è la </a:t>
                </a:r>
                <a:r>
                  <a:rPr lang="it-IT" sz="1600" b="1" dirty="0"/>
                  <a:t>probabilità neutrale al rischio.</a:t>
                </a:r>
              </a:p>
            </p:txBody>
          </p:sp>
        </mc:Choice>
        <mc:Fallback xmlns="">
          <p:sp>
            <p:nvSpPr>
              <p:cNvPr id="3" name="Segnaposto contenuto 2">
                <a:extLst>
                  <a:ext uri="{FF2B5EF4-FFF2-40B4-BE49-F238E27FC236}">
                    <a16:creationId xmlns:a16="http://schemas.microsoft.com/office/drawing/2014/main" id="{E746733C-5E3E-9FF1-24D6-F5517510F755}"/>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7190"/>
                </a:stretch>
              </a:blipFill>
            </p:spPr>
            <p:txBody>
              <a:bodyPr/>
              <a:lstStyle/>
              <a:p>
                <a:r>
                  <a:rPr lang="it-IT">
                    <a:noFill/>
                  </a:rPr>
                  <a:t> </a:t>
                </a:r>
              </a:p>
            </p:txBody>
          </p:sp>
        </mc:Fallback>
      </mc:AlternateContent>
      <p:pic>
        <p:nvPicPr>
          <p:cNvPr id="9" name="Segnaposto contenuto 8" descr="Immagine che contiene diagramma, linea, Diagramma, Carattere&#10;&#10;Descrizione generata automaticamente">
            <a:extLst>
              <a:ext uri="{FF2B5EF4-FFF2-40B4-BE49-F238E27FC236}">
                <a16:creationId xmlns:a16="http://schemas.microsoft.com/office/drawing/2014/main" id="{601D0950-B948-7612-CA94-1F44FC8A4FB8}"/>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31261" y="3376575"/>
            <a:ext cx="2682928" cy="2580672"/>
          </a:xfrm>
        </p:spPr>
      </p:pic>
    </p:spTree>
    <p:extLst>
      <p:ext uri="{BB962C8B-B14F-4D97-AF65-F5344CB8AC3E}">
        <p14:creationId xmlns:p14="http://schemas.microsoft.com/office/powerpoint/2010/main" val="113095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059D-3BAE-A671-2FB9-D540EE79EF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438BE1-3A51-9BBF-3096-F25CC7FB90B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113572B4-FF01-3146-12AD-6C56FE30CF5C}"/>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b="0" dirty="0"/>
                  <a:t>Per poter utilizzare il modello è necessario calibrarlo, cioè calcolarne i parametri u, d, p e q i quali sono definiti come:</a:t>
                </a:r>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𝒖</m:t>
                    </m:r>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b="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oMath>
                </a14:m>
                <a:r>
                  <a:rPr lang="it-IT" sz="1600" b="0" dirty="0"/>
                  <a:t>  nel modello toy  ed   </a:t>
                </a:r>
                <a14:m>
                  <m:oMath xmlns:m="http://schemas.openxmlformats.org/officeDocument/2006/math">
                    <m:r>
                      <a:rPr lang="it-IT" sz="1600" b="1" i="1">
                        <a:latin typeface="Cambria Math" panose="02040503050406030204" pitchFamily="18" charset="0"/>
                      </a:rPr>
                      <m:t>𝒖</m:t>
                    </m:r>
                    <m:r>
                      <a:rPr lang="it-IT" sz="160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rad>
                      <m:radPr>
                        <m:degHide m:val="on"/>
                        <m:ctrlPr>
                          <a:rPr lang="it-IT" sz="1600" i="1" smtClean="0">
                            <a:latin typeface="Cambria Math" panose="02040503050406030204" pitchFamily="18" charset="0"/>
                            <a:ea typeface="Cambria Math" panose="02040503050406030204" pitchFamily="18" charset="0"/>
                          </a:rPr>
                        </m:ctrlPr>
                      </m:radPr>
                      <m:deg/>
                      <m:e>
                        <m:r>
                          <a:rPr lang="it-IT" sz="160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e>
                    </m:rad>
                  </m:oMath>
                </a14:m>
                <a:r>
                  <a:rPr lang="it-IT" sz="1600" dirty="0"/>
                  <a:t>  nel modello </a:t>
                </a:r>
                <a:r>
                  <a:rPr lang="it-IT" sz="1600" dirty="0" err="1"/>
                  <a:t>multiperiodale</a:t>
                </a:r>
                <a:endParaRPr lang="it-IT" sz="1600" dirty="0"/>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𝒅</m:t>
                    </m:r>
                    <m:r>
                      <a:rPr lang="it-IT" sz="1600" b="0" i="1" smtClean="0">
                        <a:latin typeface="Cambria Math" panose="02040503050406030204" pitchFamily="18" charset="0"/>
                      </a:rPr>
                      <m:t>=</m:t>
                    </m:r>
                    <m:r>
                      <a:rPr lang="it-IT" sz="1600" i="1">
                        <a:latin typeface="Cambria Math" panose="02040503050406030204" pitchFamily="18" charset="0"/>
                      </a:rPr>
                      <m:t>1+</m:t>
                    </m:r>
                    <m:r>
                      <a:rPr lang="it-IT" sz="1600" i="1">
                        <a:latin typeface="Cambria Math" panose="02040503050406030204" pitchFamily="18" charset="0"/>
                      </a:rPr>
                      <m:t>𝑟</m:t>
                    </m:r>
                    <m:r>
                      <a:rPr lang="it-IT" sz="1600" b="0" i="1" smtClean="0">
                        <a:latin typeface="Cambria Math" panose="02040503050406030204" pitchFamily="18" charset="0"/>
                      </a:rPr>
                      <m:t>−</m:t>
                    </m:r>
                    <m:r>
                      <a:rPr lang="it-IT" sz="1600" i="1" smtClean="0">
                        <a:latin typeface="Cambria Math" panose="02040503050406030204" pitchFamily="18" charset="0"/>
                      </a:rPr>
                      <m:t>𝜎</m:t>
                    </m:r>
                  </m:oMath>
                </a14:m>
                <a:r>
                  <a:rPr lang="it-IT" sz="1600" dirty="0"/>
                  <a:t> nel modello toy </a:t>
                </a:r>
                <a14:m>
                  <m:oMath xmlns:m="http://schemas.openxmlformats.org/officeDocument/2006/math">
                    <m:r>
                      <a:rPr lang="it-IT" sz="1600" b="0" i="0" smtClean="0">
                        <a:latin typeface="Cambria Math" panose="02040503050406030204" pitchFamily="18" charset="0"/>
                      </a:rPr>
                      <m:t>   </m:t>
                    </m:r>
                    <m:r>
                      <a:rPr lang="it-IT" sz="1600" b="1" i="1">
                        <a:latin typeface="Cambria Math" panose="02040503050406030204" pitchFamily="18" charset="0"/>
                      </a:rPr>
                      <m:t>𝒖</m:t>
                    </m:r>
                    <m:r>
                      <a:rPr lang="it-IT" sz="1600" i="1" dirty="0"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rad>
                      <m:radPr>
                        <m:degHide m:val="on"/>
                        <m:ctrlPr>
                          <a:rPr lang="it-IT" sz="1600" i="1">
                            <a:latin typeface="Cambria Math" panose="02040503050406030204" pitchFamily="18" charset="0"/>
                            <a:ea typeface="Cambria Math" panose="02040503050406030204" pitchFamily="18" charset="0"/>
                          </a:rPr>
                        </m:ctrlPr>
                      </m:radPr>
                      <m:deg/>
                      <m:e>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e>
                    </m:rad>
                  </m:oMath>
                </a14:m>
                <a:r>
                  <a:rPr lang="it-IT" sz="1600" dirty="0"/>
                  <a:t>  nel modello multiperiodale</a:t>
                </a:r>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𝒑</m:t>
                        </m:r>
                      </m:e>
                    </m:acc>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i="1">
                            <a:latin typeface="Cambria Math" panose="02040503050406030204" pitchFamily="18" charset="0"/>
                          </a:rPr>
                          <m:t>−</m:t>
                        </m:r>
                        <m:r>
                          <a:rPr lang="it-IT" sz="1600" i="1">
                            <a:latin typeface="Cambria Math" panose="02040503050406030204" pitchFamily="18" charset="0"/>
                          </a:rPr>
                          <m:t>𝑑</m:t>
                        </m:r>
                      </m:num>
                      <m:den>
                        <m:r>
                          <a:rPr lang="it-IT" sz="1600" b="0" i="1" smtClean="0">
                            <a:latin typeface="Cambria Math" panose="02040503050406030204" pitchFamily="18" charset="0"/>
                          </a:rPr>
                          <m:t>𝑢</m:t>
                        </m:r>
                        <m:r>
                          <a:rPr lang="it-IT" sz="1600" b="0" i="1" smtClean="0">
                            <a:latin typeface="Cambria Math" panose="02040503050406030204" pitchFamily="18" charset="0"/>
                          </a:rPr>
                          <m:t>−</m:t>
                        </m:r>
                        <m:r>
                          <a:rPr lang="it-IT" sz="1600" b="0" i="1" smtClean="0">
                            <a:latin typeface="Cambria Math" panose="02040503050406030204" pitchFamily="18" charset="0"/>
                          </a:rPr>
                          <m:t>𝑑</m:t>
                        </m:r>
                      </m:den>
                    </m:f>
                  </m:oMath>
                </a14:m>
                <a:endParaRPr lang="it-IT" sz="1600" b="0" dirty="0"/>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𝒒</m:t>
                        </m:r>
                      </m:e>
                    </m:acc>
                    <m:r>
                      <a:rPr lang="it-IT" sz="1600" b="0" i="1" smtClean="0">
                        <a:latin typeface="Cambria Math" panose="02040503050406030204" pitchFamily="18" charset="0"/>
                      </a:rPr>
                      <m:t>=1−</m:t>
                    </m:r>
                    <m:r>
                      <a:rPr lang="it-IT" sz="1600" b="0" i="1" smtClean="0">
                        <a:latin typeface="Cambria Math" panose="02040503050406030204" pitchFamily="18" charset="0"/>
                      </a:rPr>
                      <m:t>𝑝</m:t>
                    </m:r>
                  </m:oMath>
                </a14:m>
                <a:endParaRPr lang="it-IT" sz="1600" b="0" dirty="0"/>
              </a:p>
              <a:p>
                <a:r>
                  <a:rPr lang="it-IT" sz="1600" b="0" dirty="0"/>
                  <a:t>Nella definizione dei parametri compaiono il </a:t>
                </a:r>
                <a:r>
                  <a:rPr lang="it-IT" sz="1600" b="1" dirty="0"/>
                  <a:t>tasso privo di rischio r</a:t>
                </a:r>
                <a:r>
                  <a:rPr lang="it-IT" sz="1600" b="0" dirty="0"/>
                  <a:t> e la </a:t>
                </a:r>
                <a:r>
                  <a:rPr lang="it-IT" sz="1600" b="1" dirty="0"/>
                  <a:t>volatilità </a:t>
                </a:r>
                <a:r>
                  <a:rPr lang="el-GR" sz="1600" b="1" dirty="0"/>
                  <a:t>σ</a:t>
                </a:r>
                <a:r>
                  <a:rPr lang="it-IT" sz="1600" b="0" dirty="0"/>
                  <a:t> del rendimento del titolo, la quale ci da una misura di quanto il suo prezzo può variare nel tempo.</a:t>
                </a:r>
              </a:p>
            </p:txBody>
          </p:sp>
        </mc:Choice>
        <mc:Fallback xmlns="">
          <p:sp>
            <p:nvSpPr>
              <p:cNvPr id="3" name="Segnaposto contenuto 2">
                <a:extLst>
                  <a:ext uri="{FF2B5EF4-FFF2-40B4-BE49-F238E27FC236}">
                    <a16:creationId xmlns:a16="http://schemas.microsoft.com/office/drawing/2014/main" id="{113572B4-FF01-3146-12AD-6C56FE30CF5C}"/>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2054"/>
                </a:stretch>
              </a:blipFill>
            </p:spPr>
            <p:txBody>
              <a:bodyPr/>
              <a:lstStyle/>
              <a:p>
                <a:r>
                  <a:rPr lang="it-IT">
                    <a:noFill/>
                  </a:rPr>
                  <a:t> </a:t>
                </a:r>
              </a:p>
            </p:txBody>
          </p:sp>
        </mc:Fallback>
      </mc:AlternateContent>
      <p:pic>
        <p:nvPicPr>
          <p:cNvPr id="12" name="Segnaposto contenuto 11" descr="Immagine che contiene schermata, linea, Policromia, design&#10;&#10;Descrizione generata automaticamente">
            <a:extLst>
              <a:ext uri="{FF2B5EF4-FFF2-40B4-BE49-F238E27FC236}">
                <a16:creationId xmlns:a16="http://schemas.microsoft.com/office/drawing/2014/main" id="{DE259938-A9E6-2BA1-90BB-C660DC44EA55}"/>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96172" y="3321537"/>
            <a:ext cx="2170967" cy="2170967"/>
          </a:xfrm>
        </p:spPr>
      </p:pic>
    </p:spTree>
    <p:extLst>
      <p:ext uri="{BB962C8B-B14F-4D97-AF65-F5344CB8AC3E}">
        <p14:creationId xmlns:p14="http://schemas.microsoft.com/office/powerpoint/2010/main" val="153486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CCFB-EA12-F4E6-DA79-A0331042CE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3665FE-1219-CA4E-63D5-B86B20EA915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(3)</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90FE00F-F067-7950-C50A-8ABBF9209CDE}"/>
                  </a:ext>
                </a:extLst>
              </p:cNvPr>
              <p:cNvSpPr>
                <a:spLocks noGrp="1"/>
              </p:cNvSpPr>
              <p:nvPr>
                <p:ph sz="quarter" idx="15"/>
              </p:nvPr>
            </p:nvSpPr>
            <p:spPr>
              <a:xfrm>
                <a:off x="594359" y="2676525"/>
                <a:ext cx="9030287" cy="3597470"/>
              </a:xfrm>
            </p:spPr>
            <p:txBody>
              <a:bodyPr rtlCol="0">
                <a:noAutofit/>
              </a:bodyPr>
              <a:lstStyle>
                <a:defPPr>
                  <a:defRPr lang="it-IT"/>
                </a:defPPr>
              </a:lstStyle>
              <a:p>
                <a:pPr rtl="0"/>
                <a:r>
                  <a:rPr lang="it-IT" sz="1600" b="0" dirty="0"/>
                  <a:t>Per mostrare che il mercat</a:t>
                </a:r>
                <a:r>
                  <a:rPr lang="it-IT" sz="1600" dirty="0"/>
                  <a:t>o è effettivamente privo di arbitraggi, e quindi è possibile considerare la probabilità neutrale al rischio, </a:t>
                </a:r>
                <a:r>
                  <a:rPr lang="it-IT" sz="1600" b="0" dirty="0"/>
                  <a:t>viene considerata anche la retta di regressione che può essere tracciata tramite </a:t>
                </a:r>
                <a:r>
                  <a:rPr lang="it-IT" sz="1600" b="1" dirty="0"/>
                  <a:t>put-call </a:t>
                </a:r>
                <a:r>
                  <a:rPr lang="it-IT" sz="1600" b="1" dirty="0" err="1"/>
                  <a:t>parity</a:t>
                </a:r>
                <a:r>
                  <a:rPr lang="it-IT" sz="1600" b="1" dirty="0"/>
                  <a:t> </a:t>
                </a:r>
                <a:r>
                  <a:rPr lang="it-IT" sz="1600" b="1" dirty="0" err="1"/>
                  <a:t>equation</a:t>
                </a:r>
                <a:r>
                  <a:rPr lang="it-IT" sz="1600" b="0" dirty="0"/>
                  <a:t>, quest’ultima di suo è una relazione model-free, ma per essere portata in t=0 richiede l’assunzione di utilizzare il CRR.</a:t>
                </a:r>
              </a:p>
              <a:p>
                <a:pPr rtl="0"/>
                <a:endParaRPr lang="it-IT" sz="1600" b="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den>
                      </m:f>
                      <m:r>
                        <a:rPr lang="it-IT" sz="1600" b="0" i="1" smtClean="0">
                          <a:latin typeface="Cambria Math" panose="02040503050406030204" pitchFamily="18" charset="0"/>
                        </a:rPr>
                        <m:t>    </m:t>
                      </m:r>
                      <m:r>
                        <a:rPr lang="it-IT" sz="1600" b="0" i="1" smtClean="0">
                          <a:latin typeface="Cambria Math" panose="02040503050406030204" pitchFamily="18" charset="0"/>
                        </a:rPr>
                        <m:t>𝑝𝑒𝑟</m:t>
                      </m:r>
                      <m:r>
                        <a:rPr lang="it-IT" sz="1600" b="0" i="1" smtClean="0">
                          <a:latin typeface="Cambria Math" panose="02040503050406030204" pitchFamily="18" charset="0"/>
                        </a:rPr>
                        <m:t> </m:t>
                      </m:r>
                      <m:r>
                        <a:rPr lang="it-IT" sz="1600" b="0" i="1" smtClean="0">
                          <a:latin typeface="Cambria Math" panose="02040503050406030204" pitchFamily="18" charset="0"/>
                        </a:rPr>
                        <m:t>𝑜𝑝𝑧𝑖𝑜𝑛𝑖</m:t>
                      </m:r>
                      <m:r>
                        <a:rPr lang="it-IT" sz="1600" b="0" i="1" smtClean="0">
                          <a:latin typeface="Cambria Math" panose="02040503050406030204" pitchFamily="18" charset="0"/>
                        </a:rPr>
                        <m:t> </m:t>
                      </m:r>
                      <m:r>
                        <a:rPr lang="it-IT" sz="1600" b="0" i="1" smtClean="0">
                          <a:latin typeface="Cambria Math" panose="02040503050406030204" pitchFamily="18" charset="0"/>
                        </a:rPr>
                        <m:t>𝑒𝑢𝑟𝑜𝑝𝑒𝑒</m:t>
                      </m:r>
                    </m:oMath>
                  </m:oMathPara>
                </a14:m>
                <a:endParaRPr lang="it-IT" sz="1600" b="0" dirty="0"/>
              </a:p>
              <a:p>
                <a:endParaRPr lang="it-IT" sz="160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𝐶</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𝑃</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𝑆</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f>
                        <m:fPr>
                          <m:ctrlPr>
                            <a:rPr lang="it-IT" sz="1600" b="0" i="1" smtClean="0">
                              <a:latin typeface="Cambria Math" panose="02040503050406030204" pitchFamily="18" charset="0"/>
                              <a:ea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𝐾</m:t>
                          </m:r>
                        </m:num>
                        <m:den>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r>
                                    <a:rPr lang="it-IT" sz="1600" b="0" i="1" smtClean="0">
                                      <a:latin typeface="Cambria Math" panose="02040503050406030204" pitchFamily="18" charset="0"/>
                                      <a:ea typeface="Cambria Math" panose="02040503050406030204" pitchFamily="18" charset="0"/>
                                    </a:rPr>
                                    <m:t>𝑟</m:t>
                                  </m:r>
                                </m:e>
                              </m:d>
                            </m:e>
                            <m:sup>
                              <m:r>
                                <a:rPr lang="it-IT" sz="1600" b="0" i="1" smtClean="0">
                                  <a:latin typeface="Cambria Math" panose="02040503050406030204" pitchFamily="18" charset="0"/>
                                  <a:ea typeface="Cambria Math" panose="02040503050406030204" pitchFamily="18" charset="0"/>
                                </a:rPr>
                                <m:t>𝑇</m:t>
                              </m:r>
                            </m:sup>
                          </m:sSup>
                        </m:den>
                      </m:f>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𝑝𝑒𝑟</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𝑜𝑝𝑧𝑖𝑜𝑛𝑖</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𝑎𝑚𝑒𝑟𝑖𝑐𝑎𝑛𝑒</m:t>
                      </m:r>
                    </m:oMath>
                  </m:oMathPara>
                </a14:m>
                <a:endParaRPr lang="it-IT" sz="1600" dirty="0"/>
              </a:p>
              <a:p>
                <a:pPr rtl="0"/>
                <a:endParaRPr lang="it-IT" sz="1600" b="0" dirty="0"/>
              </a:p>
            </p:txBody>
          </p:sp>
        </mc:Choice>
        <mc:Fallback xmlns="">
          <p:sp>
            <p:nvSpPr>
              <p:cNvPr id="3" name="Segnaposto contenuto 2">
                <a:extLst>
                  <a:ext uri="{FF2B5EF4-FFF2-40B4-BE49-F238E27FC236}">
                    <a16:creationId xmlns:a16="http://schemas.microsoft.com/office/drawing/2014/main" id="{B90FE00F-F067-7950-C50A-8ABBF9209CDE}"/>
                  </a:ext>
                </a:extLst>
              </p:cNvPr>
              <p:cNvSpPr>
                <a:spLocks noGrp="1" noRot="1" noChangeAspect="1" noMove="1" noResize="1" noEditPoints="1" noAdjustHandles="1" noChangeArrowheads="1" noChangeShapeType="1" noTextEdit="1"/>
              </p:cNvSpPr>
              <p:nvPr>
                <p:ph sz="quarter" idx="15"/>
              </p:nvPr>
            </p:nvSpPr>
            <p:spPr>
              <a:xfrm>
                <a:off x="594359" y="2676525"/>
                <a:ext cx="9030287" cy="3597470"/>
              </a:xfrm>
              <a:blipFill>
                <a:blip r:embed="rId3"/>
                <a:stretch>
                  <a:fillRect l="-1350" t="-1186" r="-675"/>
                </a:stretch>
              </a:blipFill>
            </p:spPr>
            <p:txBody>
              <a:bodyPr/>
              <a:lstStyle/>
              <a:p>
                <a:r>
                  <a:rPr lang="it-IT">
                    <a:noFill/>
                  </a:rPr>
                  <a:t> </a:t>
                </a:r>
              </a:p>
            </p:txBody>
          </p:sp>
        </mc:Fallback>
      </mc:AlternateContent>
      <p:pic>
        <p:nvPicPr>
          <p:cNvPr id="7" name="Segnaposto contenuto 6" descr="Immagine che contiene nero, oscurità&#10;&#10;Il contenuto generato dall'IA potrebbe non essere corretto.">
            <a:extLst>
              <a:ext uri="{FF2B5EF4-FFF2-40B4-BE49-F238E27FC236}">
                <a16:creationId xmlns:a16="http://schemas.microsoft.com/office/drawing/2014/main" id="{C3B2536D-33FE-F360-F50E-AF5F2558676B}"/>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82585" y="3591199"/>
            <a:ext cx="2352569" cy="2352569"/>
          </a:xfrm>
        </p:spPr>
      </p:pic>
    </p:spTree>
    <p:extLst>
      <p:ext uri="{BB962C8B-B14F-4D97-AF65-F5344CB8AC3E}">
        <p14:creationId xmlns:p14="http://schemas.microsoft.com/office/powerpoint/2010/main" val="1398569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00996-DF93-3372-05B6-EADFDE1DE10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EFA9A41-125C-572A-8E12-95E46B7A206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 tasso risk-free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50B915F-4681-C4EA-5AEA-159FDBAEB784}"/>
                  </a:ext>
                </a:extLst>
              </p:cNvPr>
              <p:cNvSpPr>
                <a:spLocks noGrp="1"/>
              </p:cNvSpPr>
              <p:nvPr>
                <p:ph sz="quarter" idx="15"/>
              </p:nvPr>
            </p:nvSpPr>
            <p:spPr>
              <a:xfrm>
                <a:off x="594360" y="2676525"/>
                <a:ext cx="9778365" cy="3597470"/>
              </a:xfrm>
            </p:spPr>
            <p:txBody>
              <a:bodyPr rtlCol="0">
                <a:normAutofit fontScale="92500"/>
              </a:bodyPr>
              <a:lstStyle>
                <a:defPPr>
                  <a:defRPr lang="it-IT"/>
                </a:defPPr>
              </a:lstStyle>
              <a:p>
                <a:pPr rtl="0"/>
                <a:r>
                  <a:rPr lang="it-IT" sz="1800" dirty="0"/>
                  <a:t>Il tasso privo di rischio è il tasso di rendimento dato da un investimento considerato sicuro, pertanto per calcolarlo è possibile utilizzare delle obbligazioni Americane che vengono considerate prive anche del rischio di default.</a:t>
                </a:r>
              </a:p>
              <a:p>
                <a:pPr rtl="0"/>
                <a:r>
                  <a:rPr lang="it-IT" sz="1800" dirty="0"/>
                  <a:t>Nel nostro caso è stato calcolato portando su base mensile il tasso di rendimento annualizzato dei Treasury Bills americani.</a:t>
                </a:r>
              </a:p>
              <a:p>
                <a:pPr rtl="0"/>
                <a:endParaRPr lang="it-IT" dirty="0"/>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1+</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𝑡</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r>
                            <a:rPr lang="it-IT" b="0" i="1" smtClean="0">
                              <a:latin typeface="Cambria Math" panose="02040503050406030204" pitchFamily="18" charset="0"/>
                            </a:rPr>
                            <m:t>𝑡</m:t>
                          </m:r>
                        </m:sup>
                      </m:sSup>
                      <m:r>
                        <a:rPr lang="it-IT" b="0" i="1" smtClean="0">
                          <a:latin typeface="Cambria Math" panose="02040503050406030204" pitchFamily="18" charset="0"/>
                        </a:rPr>
                        <m:t> → </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b="0" i="1" smtClean="0">
                          <a:latin typeface="Cambria Math" panose="02040503050406030204" pitchFamily="18" charset="0"/>
                        </a:rPr>
                        <m:t>=</m:t>
                      </m:r>
                      <m:sSup>
                        <m:sSupPr>
                          <m:ctrlPr>
                            <a:rPr lang="it-IT"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𝑡</m:t>
                              </m:r>
                            </m:den>
                          </m:f>
                        </m:sup>
                      </m:sSup>
                      <m:r>
                        <a:rPr lang="it-IT" b="0" i="1" smtClean="0">
                          <a:latin typeface="Cambria Math" panose="02040503050406030204" pitchFamily="18" charset="0"/>
                        </a:rPr>
                        <m:t>−1</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𝑟</m:t>
                              </m:r>
                            </m:e>
                            <m:sub>
                              <m:r>
                                <a:rPr lang="it-IT" b="0" i="1" smtClean="0">
                                  <a:latin typeface="Cambria Math" panose="02040503050406030204" pitchFamily="18" charset="0"/>
                                  <a:ea typeface="Cambria Math" panose="02040503050406030204" pitchFamily="18" charset="0"/>
                                </a:rPr>
                                <m:t>𝑡</m:t>
                              </m:r>
                            </m:sub>
                          </m:sSub>
                        </m:num>
                        <m:den>
                          <m:r>
                            <a:rPr lang="it-IT" b="0" i="1" smtClean="0">
                              <a:latin typeface="Cambria Math" panose="02040503050406030204" pitchFamily="18" charset="0"/>
                              <a:ea typeface="Cambria Math" panose="02040503050406030204" pitchFamily="18" charset="0"/>
                            </a:rPr>
                            <m:t>𝑡</m:t>
                          </m:r>
                        </m:den>
                      </m:f>
                    </m:oMath>
                  </m:oMathPara>
                </a14:m>
                <a:endParaRPr lang="it-IT" dirty="0"/>
              </a:p>
            </p:txBody>
          </p:sp>
        </mc:Choice>
        <mc:Fallback xmlns="">
          <p:sp>
            <p:nvSpPr>
              <p:cNvPr id="3" name="Segnaposto contenuto 2">
                <a:extLst>
                  <a:ext uri="{FF2B5EF4-FFF2-40B4-BE49-F238E27FC236}">
                    <a16:creationId xmlns:a16="http://schemas.microsoft.com/office/drawing/2014/main" id="{650B915F-4681-C4EA-5AEA-159FDBAEB784}"/>
                  </a:ext>
                </a:extLst>
              </p:cNvPr>
              <p:cNvSpPr>
                <a:spLocks noGrp="1" noRot="1" noChangeAspect="1" noMove="1" noResize="1" noEditPoints="1" noAdjustHandles="1" noChangeArrowheads="1" noChangeShapeType="1" noTextEdit="1"/>
              </p:cNvSpPr>
              <p:nvPr>
                <p:ph sz="quarter" idx="15"/>
              </p:nvPr>
            </p:nvSpPr>
            <p:spPr>
              <a:xfrm>
                <a:off x="594360" y="2676525"/>
                <a:ext cx="9778365" cy="3597470"/>
              </a:xfrm>
              <a:blipFill>
                <a:blip r:embed="rId3"/>
                <a:stretch>
                  <a:fillRect l="-1372" t="-1186"/>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49DBF989-AEE8-08D1-87CC-D853222B25C0}"/>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Tree>
    <p:extLst>
      <p:ext uri="{BB962C8B-B14F-4D97-AF65-F5344CB8AC3E}">
        <p14:creationId xmlns:p14="http://schemas.microsoft.com/office/powerpoint/2010/main" val="1529033622"/>
      </p:ext>
    </p:extLst>
  </p:cSld>
  <p:clrMapOvr>
    <a:masterClrMapping/>
  </p:clrMapOvr>
</p:sld>
</file>

<file path=ppt/theme/theme1.xml><?xml version="1.0" encoding="utf-8"?>
<a:theme xmlns:a="http://schemas.openxmlformats.org/drawingml/2006/main" name="Personalizzata">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4_TF78853419_Win32" id="{3ED6E92A-08EA-49C8-8CDD-3C359BC72750}" vid="{18A8D122-DF74-4B77-85CD-55A103CD41C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{72B0B85D-DE03-4438-AE07-9A627DF33502}tf78853419_win32</Template>
  <TotalTime>1472</TotalTime>
  <Words>1060</Words>
  <Application>Microsoft Office PowerPoint</Application>
  <PresentationFormat>Widescreen</PresentationFormat>
  <Paragraphs>112</Paragraphs>
  <Slides>24</Slides>
  <Notes>24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24</vt:i4>
      </vt:variant>
    </vt:vector>
  </HeadingPairs>
  <TitlesOfParts>
    <vt:vector size="30" baseType="lpstr">
      <vt:lpstr>Arial</vt:lpstr>
      <vt:lpstr>Calibri</vt:lpstr>
      <vt:lpstr>Cambria Math</vt:lpstr>
      <vt:lpstr>Franklin Gothic Book</vt:lpstr>
      <vt:lpstr>Franklin Gothic Demi</vt:lpstr>
      <vt:lpstr>Personalizzata</vt:lpstr>
      <vt:lpstr>Modello CRR su opzioni europee ed americane</vt:lpstr>
      <vt:lpstr>Indice</vt:lpstr>
      <vt:lpstr>Introduzione – Contesto(1)</vt:lpstr>
      <vt:lpstr>Introduzione – Contesto(2)</vt:lpstr>
      <vt:lpstr>Introduzione - Obbiettivi</vt:lpstr>
      <vt:lpstr>Metodologia – Modello (1)</vt:lpstr>
      <vt:lpstr>Metodologia – Modello (2)</vt:lpstr>
      <vt:lpstr>Metodologia – Modello (3)</vt:lpstr>
      <vt:lpstr>Metodologia – Calcolo del tasso risk-free</vt:lpstr>
      <vt:lpstr>Metodologia – Calcolo della volatilità</vt:lpstr>
      <vt:lpstr>Risultati – Stock (1)</vt:lpstr>
      <vt:lpstr>Risultati – Stock (2)</vt:lpstr>
      <vt:lpstr>Risultati – Opzioni europee (1)</vt:lpstr>
      <vt:lpstr>Risultati – Opzioni europee (2)</vt:lpstr>
      <vt:lpstr>Risultati – Opzioni europee (3)</vt:lpstr>
      <vt:lpstr>Risultati – Opzioni europee (4)</vt:lpstr>
      <vt:lpstr>Risultati – Opzioni europee (5)</vt:lpstr>
      <vt:lpstr>Risultati – Opzioni americane (1)</vt:lpstr>
      <vt:lpstr>Risultati – Opzioni americane (2)</vt:lpstr>
      <vt:lpstr>Risultati – Opzioni americane (3)</vt:lpstr>
      <vt:lpstr>Risultati – Opzioni americane (4)</vt:lpstr>
      <vt:lpstr>Risultati – Opzioni americane (5)</vt:lpstr>
      <vt:lpstr>Conclusioni</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Matteo Conti</dc:creator>
  <cp:lastModifiedBy>Matteo Conti</cp:lastModifiedBy>
  <cp:revision>37</cp:revision>
  <dcterms:created xsi:type="dcterms:W3CDTF">2025-01-23T17:15:09Z</dcterms:created>
  <dcterms:modified xsi:type="dcterms:W3CDTF">2025-02-10T11:06:06Z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